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2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  <p:sldMasterId id="2147483721" r:id="rId2"/>
    <p:sldMasterId id="2147483781" r:id="rId3"/>
  </p:sldMasterIdLst>
  <p:notesMasterIdLst>
    <p:notesMasterId r:id="rId17"/>
  </p:notesMasterIdLst>
  <p:sldIdLst>
    <p:sldId id="262" r:id="rId4"/>
    <p:sldId id="272" r:id="rId5"/>
    <p:sldId id="267" r:id="rId6"/>
    <p:sldId id="274" r:id="rId7"/>
    <p:sldId id="265" r:id="rId8"/>
    <p:sldId id="276" r:id="rId9"/>
    <p:sldId id="268" r:id="rId10"/>
    <p:sldId id="273" r:id="rId11"/>
    <p:sldId id="277" r:id="rId12"/>
    <p:sldId id="269" r:id="rId13"/>
    <p:sldId id="275" r:id="rId14"/>
    <p:sldId id="278" r:id="rId15"/>
    <p:sldId id="280" r:id="rId16"/>
  </p:sldIdLst>
  <p:sldSz cx="9144000" cy="5143500" type="screen16x9"/>
  <p:notesSz cx="6797675" cy="9926638"/>
  <p:defaultTextStyle>
    <a:defPPr>
      <a:defRPr lang="ru-RU"/>
    </a:defPPr>
    <a:lvl1pPr marL="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074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7E9537-74B8-4483-B67F-63CA1A7E1962}" type="doc">
      <dgm:prSet loTypeId="urn:microsoft.com/office/officeart/2005/8/layout/hList9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B2F5DA4-554B-42CF-934E-A4EB15597564}">
      <dgm:prSet phldrT="[Текст]" custT="1"/>
      <dgm:spPr/>
      <dgm:t>
        <a:bodyPr/>
        <a:lstStyle/>
        <a:p>
          <a:r>
            <a:rPr lang="ru-RU" sz="1200" b="1" dirty="0" smtClean="0"/>
            <a:t>Общеустановленные ставки 20%, 10%, 0%</a:t>
          </a:r>
          <a:endParaRPr lang="ru-RU" sz="1200" b="1" dirty="0"/>
        </a:p>
      </dgm:t>
    </dgm:pt>
    <dgm:pt modelId="{2E1C27C2-7628-4FCA-8549-CB2CE5759DAC}" type="parTrans" cxnId="{851E0AC3-FE9E-40A6-8D45-A4E0B6877F9D}">
      <dgm:prSet/>
      <dgm:spPr/>
      <dgm:t>
        <a:bodyPr/>
        <a:lstStyle/>
        <a:p>
          <a:endParaRPr lang="ru-RU"/>
        </a:p>
      </dgm:t>
    </dgm:pt>
    <dgm:pt modelId="{C0315FD7-42E5-4EFE-8C47-6F4508DFC87F}" type="sibTrans" cxnId="{851E0AC3-FE9E-40A6-8D45-A4E0B6877F9D}">
      <dgm:prSet/>
      <dgm:spPr/>
      <dgm:t>
        <a:bodyPr/>
        <a:lstStyle/>
        <a:p>
          <a:endParaRPr lang="ru-RU"/>
        </a:p>
      </dgm:t>
    </dgm:pt>
    <dgm:pt modelId="{51A1CC1D-89ED-4850-B726-7082A31569AB}">
      <dgm:prSet phldrT="[Текст]" custT="1"/>
      <dgm:spPr/>
      <dgm:t>
        <a:bodyPr/>
        <a:lstStyle/>
        <a:p>
          <a:pPr algn="just"/>
          <a:r>
            <a:rPr lang="ru-RU" sz="1000" dirty="0" smtClean="0"/>
            <a:t>выбранная ставка НДС должна применяться ко всем операциям, являющимся объектом налогообложения НДС. Не допускается применение разных налоговых ставок в зависимости от того, кто является покупателем (приобретателем) соответствующих товаров (работ, услуг) (п. 7 ст. 164 НК РФ).</a:t>
          </a:r>
          <a:endParaRPr lang="ru-RU" sz="1000" dirty="0"/>
        </a:p>
      </dgm:t>
    </dgm:pt>
    <dgm:pt modelId="{A526B889-4ED1-4273-9B76-7F1CD5661642}" type="parTrans" cxnId="{15F17783-67D6-4903-B5BD-9BE5A29567A9}">
      <dgm:prSet/>
      <dgm:spPr/>
      <dgm:t>
        <a:bodyPr/>
        <a:lstStyle/>
        <a:p>
          <a:endParaRPr lang="ru-RU"/>
        </a:p>
      </dgm:t>
    </dgm:pt>
    <dgm:pt modelId="{6A72F300-30DB-4C2B-AFAA-235283F1B4EB}" type="sibTrans" cxnId="{15F17783-67D6-4903-B5BD-9BE5A29567A9}">
      <dgm:prSet/>
      <dgm:spPr/>
      <dgm:t>
        <a:bodyPr/>
        <a:lstStyle/>
        <a:p>
          <a:endParaRPr lang="ru-RU"/>
        </a:p>
      </dgm:t>
    </dgm:pt>
    <dgm:pt modelId="{B4FAAB30-91FF-4677-B4EA-7D7F4B357832}">
      <dgm:prSet phldrT="[Текст]" custT="1"/>
      <dgm:spPr/>
      <dgm:t>
        <a:bodyPr/>
        <a:lstStyle/>
        <a:p>
          <a:r>
            <a:rPr lang="ru-RU" sz="1200" b="1" dirty="0" smtClean="0"/>
            <a:t>Специальные ставки 5% или 7%</a:t>
          </a:r>
          <a:endParaRPr lang="ru-RU" sz="1200" b="1" dirty="0"/>
        </a:p>
      </dgm:t>
    </dgm:pt>
    <dgm:pt modelId="{7734FF78-2B9E-4CA6-8E56-BCB09CA898A0}" type="parTrans" cxnId="{A842584D-9F8B-4310-BDC6-88A616BD1A75}">
      <dgm:prSet/>
      <dgm:spPr/>
      <dgm:t>
        <a:bodyPr/>
        <a:lstStyle/>
        <a:p>
          <a:endParaRPr lang="ru-RU"/>
        </a:p>
      </dgm:t>
    </dgm:pt>
    <dgm:pt modelId="{5B8CCDB6-73D2-4F71-ACD4-65598427DC46}" type="sibTrans" cxnId="{A842584D-9F8B-4310-BDC6-88A616BD1A75}">
      <dgm:prSet/>
      <dgm:spPr/>
      <dgm:t>
        <a:bodyPr/>
        <a:lstStyle/>
        <a:p>
          <a:endParaRPr lang="ru-RU"/>
        </a:p>
      </dgm:t>
    </dgm:pt>
    <dgm:pt modelId="{3FA65DE1-F9A0-4597-9FAA-5DFAE6CC9D97}">
      <dgm:prSet phldrT="[Текст]"/>
      <dgm:spPr/>
      <dgm:t>
        <a:bodyPr/>
        <a:lstStyle/>
        <a:p>
          <a:pPr algn="just"/>
          <a:r>
            <a:rPr lang="ru-RU" dirty="0" smtClean="0"/>
            <a:t>при осуществлении отдельных операций, которые облагаются по ставке 0%, налогоплательщики УСН вправе также применять специальную ставку. </a:t>
          </a:r>
        </a:p>
        <a:p>
          <a:pPr algn="just"/>
          <a:r>
            <a:rPr lang="ru-RU" dirty="0" smtClean="0"/>
            <a:t>К таким операциям, в частности, относятся экспорт товаров, международная перевозка, транспортно-экспедиционные услуги при организации международной перевозки.</a:t>
          </a:r>
          <a:endParaRPr lang="ru-RU" dirty="0"/>
        </a:p>
      </dgm:t>
    </dgm:pt>
    <dgm:pt modelId="{3589056A-0C06-4095-A55F-9DE4AF6EEA55}" type="parTrans" cxnId="{297889F3-7EAE-4213-BC6B-C3079C861939}">
      <dgm:prSet/>
      <dgm:spPr/>
      <dgm:t>
        <a:bodyPr/>
        <a:lstStyle/>
        <a:p>
          <a:endParaRPr lang="ru-RU"/>
        </a:p>
      </dgm:t>
    </dgm:pt>
    <dgm:pt modelId="{78399F90-43A8-4B51-9D8F-2F413959F666}" type="sibTrans" cxnId="{297889F3-7EAE-4213-BC6B-C3079C861939}">
      <dgm:prSet/>
      <dgm:spPr/>
      <dgm:t>
        <a:bodyPr/>
        <a:lstStyle/>
        <a:p>
          <a:endParaRPr lang="ru-RU"/>
        </a:p>
      </dgm:t>
    </dgm:pt>
    <dgm:pt modelId="{22A657F1-A982-495A-8C15-42925858E14B}" type="pres">
      <dgm:prSet presAssocID="{3D7E9537-74B8-4483-B67F-63CA1A7E1962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D482FF3-445E-47E2-AA78-4726663116A9}" type="pres">
      <dgm:prSet presAssocID="{EB2F5DA4-554B-42CF-934E-A4EB15597564}" presName="posSpace" presStyleCnt="0"/>
      <dgm:spPr/>
    </dgm:pt>
    <dgm:pt modelId="{B91D513E-8984-4356-964D-51C8CD4A303C}" type="pres">
      <dgm:prSet presAssocID="{EB2F5DA4-554B-42CF-934E-A4EB15597564}" presName="vertFlow" presStyleCnt="0"/>
      <dgm:spPr/>
    </dgm:pt>
    <dgm:pt modelId="{40CFF25B-0BD3-4698-96BF-8670B761C043}" type="pres">
      <dgm:prSet presAssocID="{EB2F5DA4-554B-42CF-934E-A4EB15597564}" presName="topSpace" presStyleCnt="0"/>
      <dgm:spPr/>
    </dgm:pt>
    <dgm:pt modelId="{0591626A-0A15-4084-9446-A9B988243622}" type="pres">
      <dgm:prSet presAssocID="{EB2F5DA4-554B-42CF-934E-A4EB15597564}" presName="firstComp" presStyleCnt="0"/>
      <dgm:spPr/>
    </dgm:pt>
    <dgm:pt modelId="{D7F082B9-A210-4A0D-BAA4-FEEBF3699AC0}" type="pres">
      <dgm:prSet presAssocID="{EB2F5DA4-554B-42CF-934E-A4EB15597564}" presName="firstChild" presStyleLbl="bgAccFollowNode1" presStyleIdx="0" presStyleCnt="2" custScaleX="134827" custScaleY="124690" custLinFactNeighborX="10327" custLinFactNeighborY="15188"/>
      <dgm:spPr/>
      <dgm:t>
        <a:bodyPr/>
        <a:lstStyle/>
        <a:p>
          <a:endParaRPr lang="ru-RU"/>
        </a:p>
      </dgm:t>
    </dgm:pt>
    <dgm:pt modelId="{38746223-626D-4353-8E4F-1D7B4F6B7089}" type="pres">
      <dgm:prSet presAssocID="{EB2F5DA4-554B-42CF-934E-A4EB15597564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19FB7E-4B09-40FC-9D00-B7E87D12BC75}" type="pres">
      <dgm:prSet presAssocID="{EB2F5DA4-554B-42CF-934E-A4EB15597564}" presName="negSpace" presStyleCnt="0"/>
      <dgm:spPr/>
    </dgm:pt>
    <dgm:pt modelId="{DC059D1A-C08F-4A6C-A9CC-9872A6CBB6EA}" type="pres">
      <dgm:prSet presAssocID="{EB2F5DA4-554B-42CF-934E-A4EB15597564}" presName="circle" presStyleLbl="node1" presStyleIdx="0" presStyleCnt="2" custScaleX="190238" custLinFactNeighborX="-70306" custLinFactNeighborY="-32009"/>
      <dgm:spPr/>
      <dgm:t>
        <a:bodyPr/>
        <a:lstStyle/>
        <a:p>
          <a:endParaRPr lang="ru-RU"/>
        </a:p>
      </dgm:t>
    </dgm:pt>
    <dgm:pt modelId="{9F350798-DEB4-4ECE-999E-989457759697}" type="pres">
      <dgm:prSet presAssocID="{C0315FD7-42E5-4EFE-8C47-6F4508DFC87F}" presName="transSpace" presStyleCnt="0"/>
      <dgm:spPr/>
    </dgm:pt>
    <dgm:pt modelId="{FFA9AC7A-6982-4E7B-8640-15074AF5862D}" type="pres">
      <dgm:prSet presAssocID="{B4FAAB30-91FF-4677-B4EA-7D7F4B357832}" presName="posSpace" presStyleCnt="0"/>
      <dgm:spPr/>
    </dgm:pt>
    <dgm:pt modelId="{814D74D5-DAB0-425B-9282-E8430530AAF3}" type="pres">
      <dgm:prSet presAssocID="{B4FAAB30-91FF-4677-B4EA-7D7F4B357832}" presName="vertFlow" presStyleCnt="0"/>
      <dgm:spPr/>
    </dgm:pt>
    <dgm:pt modelId="{B9F3C18F-CEB4-405B-932C-C8ACBDABC735}" type="pres">
      <dgm:prSet presAssocID="{B4FAAB30-91FF-4677-B4EA-7D7F4B357832}" presName="topSpace" presStyleCnt="0"/>
      <dgm:spPr/>
    </dgm:pt>
    <dgm:pt modelId="{FF2B51DC-32D4-40EA-ADCC-F106339A3AED}" type="pres">
      <dgm:prSet presAssocID="{B4FAAB30-91FF-4677-B4EA-7D7F4B357832}" presName="firstComp" presStyleCnt="0"/>
      <dgm:spPr/>
    </dgm:pt>
    <dgm:pt modelId="{30EE7FB2-377A-4FE9-8A09-A7ED0BD736CE}" type="pres">
      <dgm:prSet presAssocID="{B4FAAB30-91FF-4677-B4EA-7D7F4B357832}" presName="firstChild" presStyleLbl="bgAccFollowNode1" presStyleIdx="1" presStyleCnt="2" custScaleX="122172" custScaleY="132668" custLinFactNeighborX="-28827" custLinFactNeighborY="5963"/>
      <dgm:spPr/>
      <dgm:t>
        <a:bodyPr/>
        <a:lstStyle/>
        <a:p>
          <a:endParaRPr lang="ru-RU"/>
        </a:p>
      </dgm:t>
    </dgm:pt>
    <dgm:pt modelId="{64487366-9038-48E7-A80F-9C4506EAF04B}" type="pres">
      <dgm:prSet presAssocID="{B4FAAB30-91FF-4677-B4EA-7D7F4B357832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280C08-5D7A-490C-8637-BFEF713163B4}" type="pres">
      <dgm:prSet presAssocID="{B4FAAB30-91FF-4677-B4EA-7D7F4B357832}" presName="negSpace" presStyleCnt="0"/>
      <dgm:spPr/>
    </dgm:pt>
    <dgm:pt modelId="{D5510C1D-B524-407B-84A5-58D4F769A54D}" type="pres">
      <dgm:prSet presAssocID="{B4FAAB30-91FF-4677-B4EA-7D7F4B357832}" presName="circle" presStyleLbl="node1" presStyleIdx="1" presStyleCnt="2" custScaleX="164100" custScaleY="97717" custLinFactNeighborX="-55885" custLinFactNeighborY="-35852"/>
      <dgm:spPr/>
      <dgm:t>
        <a:bodyPr/>
        <a:lstStyle/>
        <a:p>
          <a:endParaRPr lang="ru-RU"/>
        </a:p>
      </dgm:t>
    </dgm:pt>
  </dgm:ptLst>
  <dgm:cxnLst>
    <dgm:cxn modelId="{6E4CBF15-D59B-4873-8180-CBD35A0AAFDC}" type="presOf" srcId="{3FA65DE1-F9A0-4597-9FAA-5DFAE6CC9D97}" destId="{64487366-9038-48E7-A80F-9C4506EAF04B}" srcOrd="1" destOrd="0" presId="urn:microsoft.com/office/officeart/2005/8/layout/hList9"/>
    <dgm:cxn modelId="{A6C25869-F394-4D20-88F3-6715147550F4}" type="presOf" srcId="{EB2F5DA4-554B-42CF-934E-A4EB15597564}" destId="{DC059D1A-C08F-4A6C-A9CC-9872A6CBB6EA}" srcOrd="0" destOrd="0" presId="urn:microsoft.com/office/officeart/2005/8/layout/hList9"/>
    <dgm:cxn modelId="{5556A98D-6A84-4134-9CEC-1A9406D5360B}" type="presOf" srcId="{B4FAAB30-91FF-4677-B4EA-7D7F4B357832}" destId="{D5510C1D-B524-407B-84A5-58D4F769A54D}" srcOrd="0" destOrd="0" presId="urn:microsoft.com/office/officeart/2005/8/layout/hList9"/>
    <dgm:cxn modelId="{36355C95-94D2-46C0-8D94-71B912E4958F}" type="presOf" srcId="{51A1CC1D-89ED-4850-B726-7082A31569AB}" destId="{D7F082B9-A210-4A0D-BAA4-FEEBF3699AC0}" srcOrd="0" destOrd="0" presId="urn:microsoft.com/office/officeart/2005/8/layout/hList9"/>
    <dgm:cxn modelId="{851E0AC3-FE9E-40A6-8D45-A4E0B6877F9D}" srcId="{3D7E9537-74B8-4483-B67F-63CA1A7E1962}" destId="{EB2F5DA4-554B-42CF-934E-A4EB15597564}" srcOrd="0" destOrd="0" parTransId="{2E1C27C2-7628-4FCA-8549-CB2CE5759DAC}" sibTransId="{C0315FD7-42E5-4EFE-8C47-6F4508DFC87F}"/>
    <dgm:cxn modelId="{61187E81-0840-4A6F-BD17-14224C351DD7}" type="presOf" srcId="{51A1CC1D-89ED-4850-B726-7082A31569AB}" destId="{38746223-626D-4353-8E4F-1D7B4F6B7089}" srcOrd="1" destOrd="0" presId="urn:microsoft.com/office/officeart/2005/8/layout/hList9"/>
    <dgm:cxn modelId="{A842584D-9F8B-4310-BDC6-88A616BD1A75}" srcId="{3D7E9537-74B8-4483-B67F-63CA1A7E1962}" destId="{B4FAAB30-91FF-4677-B4EA-7D7F4B357832}" srcOrd="1" destOrd="0" parTransId="{7734FF78-2B9E-4CA6-8E56-BCB09CA898A0}" sibTransId="{5B8CCDB6-73D2-4F71-ACD4-65598427DC46}"/>
    <dgm:cxn modelId="{15F17783-67D6-4903-B5BD-9BE5A29567A9}" srcId="{EB2F5DA4-554B-42CF-934E-A4EB15597564}" destId="{51A1CC1D-89ED-4850-B726-7082A31569AB}" srcOrd="0" destOrd="0" parTransId="{A526B889-4ED1-4273-9B76-7F1CD5661642}" sibTransId="{6A72F300-30DB-4C2B-AFAA-235283F1B4EB}"/>
    <dgm:cxn modelId="{297889F3-7EAE-4213-BC6B-C3079C861939}" srcId="{B4FAAB30-91FF-4677-B4EA-7D7F4B357832}" destId="{3FA65DE1-F9A0-4597-9FAA-5DFAE6CC9D97}" srcOrd="0" destOrd="0" parTransId="{3589056A-0C06-4095-A55F-9DE4AF6EEA55}" sibTransId="{78399F90-43A8-4B51-9D8F-2F413959F666}"/>
    <dgm:cxn modelId="{6588DF6E-C731-43E3-ABB9-15A1C4A3EBE1}" type="presOf" srcId="{3FA65DE1-F9A0-4597-9FAA-5DFAE6CC9D97}" destId="{30EE7FB2-377A-4FE9-8A09-A7ED0BD736CE}" srcOrd="0" destOrd="0" presId="urn:microsoft.com/office/officeart/2005/8/layout/hList9"/>
    <dgm:cxn modelId="{1FDE9A3F-598E-44EE-9E57-556686606308}" type="presOf" srcId="{3D7E9537-74B8-4483-B67F-63CA1A7E1962}" destId="{22A657F1-A982-495A-8C15-42925858E14B}" srcOrd="0" destOrd="0" presId="urn:microsoft.com/office/officeart/2005/8/layout/hList9"/>
    <dgm:cxn modelId="{937CE6F4-65EB-4CFA-A0F8-233991A4EA0E}" type="presParOf" srcId="{22A657F1-A982-495A-8C15-42925858E14B}" destId="{ED482FF3-445E-47E2-AA78-4726663116A9}" srcOrd="0" destOrd="0" presId="urn:microsoft.com/office/officeart/2005/8/layout/hList9"/>
    <dgm:cxn modelId="{8CDF930A-651A-47E9-B019-52AC81DB53C9}" type="presParOf" srcId="{22A657F1-A982-495A-8C15-42925858E14B}" destId="{B91D513E-8984-4356-964D-51C8CD4A303C}" srcOrd="1" destOrd="0" presId="urn:microsoft.com/office/officeart/2005/8/layout/hList9"/>
    <dgm:cxn modelId="{C2BA4402-16FE-480A-AB89-40CBFBF02016}" type="presParOf" srcId="{B91D513E-8984-4356-964D-51C8CD4A303C}" destId="{40CFF25B-0BD3-4698-96BF-8670B761C043}" srcOrd="0" destOrd="0" presId="urn:microsoft.com/office/officeart/2005/8/layout/hList9"/>
    <dgm:cxn modelId="{A52AC856-C555-4DB5-BF09-C5DDC5D927EC}" type="presParOf" srcId="{B91D513E-8984-4356-964D-51C8CD4A303C}" destId="{0591626A-0A15-4084-9446-A9B988243622}" srcOrd="1" destOrd="0" presId="urn:microsoft.com/office/officeart/2005/8/layout/hList9"/>
    <dgm:cxn modelId="{9D1B46A5-3D33-409A-9090-5249BBECD27D}" type="presParOf" srcId="{0591626A-0A15-4084-9446-A9B988243622}" destId="{D7F082B9-A210-4A0D-BAA4-FEEBF3699AC0}" srcOrd="0" destOrd="0" presId="urn:microsoft.com/office/officeart/2005/8/layout/hList9"/>
    <dgm:cxn modelId="{49158F7A-422D-4A25-B6D4-410590D4E6F7}" type="presParOf" srcId="{0591626A-0A15-4084-9446-A9B988243622}" destId="{38746223-626D-4353-8E4F-1D7B4F6B7089}" srcOrd="1" destOrd="0" presId="urn:microsoft.com/office/officeart/2005/8/layout/hList9"/>
    <dgm:cxn modelId="{85F917B0-48D0-4DB0-953C-F248B6267D26}" type="presParOf" srcId="{22A657F1-A982-495A-8C15-42925858E14B}" destId="{4919FB7E-4B09-40FC-9D00-B7E87D12BC75}" srcOrd="2" destOrd="0" presId="urn:microsoft.com/office/officeart/2005/8/layout/hList9"/>
    <dgm:cxn modelId="{DE55675D-E205-4E4F-B599-BD1F1A5686D7}" type="presParOf" srcId="{22A657F1-A982-495A-8C15-42925858E14B}" destId="{DC059D1A-C08F-4A6C-A9CC-9872A6CBB6EA}" srcOrd="3" destOrd="0" presId="urn:microsoft.com/office/officeart/2005/8/layout/hList9"/>
    <dgm:cxn modelId="{9C42C304-4858-4620-B9EC-1DC56D8A90C3}" type="presParOf" srcId="{22A657F1-A982-495A-8C15-42925858E14B}" destId="{9F350798-DEB4-4ECE-999E-989457759697}" srcOrd="4" destOrd="0" presId="urn:microsoft.com/office/officeart/2005/8/layout/hList9"/>
    <dgm:cxn modelId="{13ABDDF8-E474-4899-9133-0697D2FF5860}" type="presParOf" srcId="{22A657F1-A982-495A-8C15-42925858E14B}" destId="{FFA9AC7A-6982-4E7B-8640-15074AF5862D}" srcOrd="5" destOrd="0" presId="urn:microsoft.com/office/officeart/2005/8/layout/hList9"/>
    <dgm:cxn modelId="{DD5C09F3-FE7F-4319-81B2-79EDA8F3DBEA}" type="presParOf" srcId="{22A657F1-A982-495A-8C15-42925858E14B}" destId="{814D74D5-DAB0-425B-9282-E8430530AAF3}" srcOrd="6" destOrd="0" presId="urn:microsoft.com/office/officeart/2005/8/layout/hList9"/>
    <dgm:cxn modelId="{03309BC0-3FF5-4F9D-805B-9BFB1CCC5FA0}" type="presParOf" srcId="{814D74D5-DAB0-425B-9282-E8430530AAF3}" destId="{B9F3C18F-CEB4-405B-932C-C8ACBDABC735}" srcOrd="0" destOrd="0" presId="urn:microsoft.com/office/officeart/2005/8/layout/hList9"/>
    <dgm:cxn modelId="{7033D229-58DE-454A-858C-0C00A8FD2885}" type="presParOf" srcId="{814D74D5-DAB0-425B-9282-E8430530AAF3}" destId="{FF2B51DC-32D4-40EA-ADCC-F106339A3AED}" srcOrd="1" destOrd="0" presId="urn:microsoft.com/office/officeart/2005/8/layout/hList9"/>
    <dgm:cxn modelId="{915767F7-F57C-4B65-A3CC-A76D3837E4D8}" type="presParOf" srcId="{FF2B51DC-32D4-40EA-ADCC-F106339A3AED}" destId="{30EE7FB2-377A-4FE9-8A09-A7ED0BD736CE}" srcOrd="0" destOrd="0" presId="urn:microsoft.com/office/officeart/2005/8/layout/hList9"/>
    <dgm:cxn modelId="{E726CFFD-5EA9-445F-A313-8A95F1CD6F19}" type="presParOf" srcId="{FF2B51DC-32D4-40EA-ADCC-F106339A3AED}" destId="{64487366-9038-48E7-A80F-9C4506EAF04B}" srcOrd="1" destOrd="0" presId="urn:microsoft.com/office/officeart/2005/8/layout/hList9"/>
    <dgm:cxn modelId="{42EA803C-FF8C-43C1-9917-4341580CE759}" type="presParOf" srcId="{22A657F1-A982-495A-8C15-42925858E14B}" destId="{ED280C08-5D7A-490C-8637-BFEF713163B4}" srcOrd="7" destOrd="0" presId="urn:microsoft.com/office/officeart/2005/8/layout/hList9"/>
    <dgm:cxn modelId="{A2E28A08-B2F5-4CC3-A456-915B1897D3DE}" type="presParOf" srcId="{22A657F1-A982-495A-8C15-42925858E14B}" destId="{D5510C1D-B524-407B-84A5-58D4F769A54D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43CDAF-D63E-48A1-AF9B-C0FEA4C92082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8220042-8399-40E3-8508-F3621B78B53A}">
      <dgm:prSet phldrT="[Текст]"/>
      <dgm:spPr/>
      <dgm:t>
        <a:bodyPr/>
        <a:lstStyle/>
        <a:p>
          <a:r>
            <a:rPr lang="ru-RU" dirty="0" smtClean="0"/>
            <a:t>Ставка НДС 5% применяется с 01.01.2025, в случае, если доходы за 2024 год составили от 60 млн. рублей до 250 млн. рублей.</a:t>
          </a:r>
          <a:endParaRPr lang="ru-RU" baseline="0" dirty="0"/>
        </a:p>
      </dgm:t>
    </dgm:pt>
    <dgm:pt modelId="{7BCB1FE1-A11D-495F-ABF9-D22BDAF3FE14}" type="parTrans" cxnId="{4FB8460C-2530-4E43-AA48-7FE82ECDCD19}">
      <dgm:prSet/>
      <dgm:spPr/>
      <dgm:t>
        <a:bodyPr/>
        <a:lstStyle/>
        <a:p>
          <a:endParaRPr lang="ru-RU"/>
        </a:p>
      </dgm:t>
    </dgm:pt>
    <dgm:pt modelId="{D61E0812-A7C7-49B9-8A9E-900673F7D997}" type="sibTrans" cxnId="{4FB8460C-2530-4E43-AA48-7FE82ECDCD19}">
      <dgm:prSet/>
      <dgm:spPr/>
      <dgm:t>
        <a:bodyPr/>
        <a:lstStyle/>
        <a:p>
          <a:endParaRPr lang="ru-RU"/>
        </a:p>
      </dgm:t>
    </dgm:pt>
    <dgm:pt modelId="{598B358C-5D06-42AB-B696-7AC897598437}">
      <dgm:prSet phldrT="[Текст]"/>
      <dgm:spPr/>
      <dgm:t>
        <a:bodyPr/>
        <a:lstStyle/>
        <a:p>
          <a:r>
            <a:rPr lang="ru-RU" dirty="0" smtClean="0"/>
            <a:t>Ставка НДС 7% применяется с 01.01.2025, в случае, если доходы за 2024 год составили от 250 млн. рублей до 450 млн. рублей.</a:t>
          </a:r>
          <a:endParaRPr lang="ru-RU" dirty="0"/>
        </a:p>
      </dgm:t>
    </dgm:pt>
    <dgm:pt modelId="{0D0AEA10-329B-4F04-977F-FB6E77ED414F}" type="parTrans" cxnId="{4E35EEB2-A314-4C12-B622-8057D8AD12B0}">
      <dgm:prSet/>
      <dgm:spPr/>
      <dgm:t>
        <a:bodyPr/>
        <a:lstStyle/>
        <a:p>
          <a:endParaRPr lang="ru-RU"/>
        </a:p>
      </dgm:t>
    </dgm:pt>
    <dgm:pt modelId="{7ACAC4FA-382F-4CB5-AEE2-50DD1B0F698B}" type="sibTrans" cxnId="{4E35EEB2-A314-4C12-B622-8057D8AD12B0}">
      <dgm:prSet/>
      <dgm:spPr/>
      <dgm:t>
        <a:bodyPr/>
        <a:lstStyle/>
        <a:p>
          <a:endParaRPr lang="ru-RU"/>
        </a:p>
      </dgm:t>
    </dgm:pt>
    <dgm:pt modelId="{F7A8CD2A-5660-450C-861F-F178990AA5D4}">
      <dgm:prSet phldrT="[Текст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 smtClean="0"/>
            <a:t>Ставка 20% применяется с 01.01.2025, в случае, если доходы за 2024 год превысили 450 млн. рублей, либо на условиях добровольного перехода</a:t>
          </a:r>
          <a:endParaRPr lang="ru-RU" dirty="0"/>
        </a:p>
      </dgm:t>
    </dgm:pt>
    <dgm:pt modelId="{54B21C5E-FC4A-4B5B-A94A-F7A78297D737}" type="parTrans" cxnId="{8CFBFC96-7062-49F4-B304-A7D8DCD99E0B}">
      <dgm:prSet/>
      <dgm:spPr/>
      <dgm:t>
        <a:bodyPr/>
        <a:lstStyle/>
        <a:p>
          <a:endParaRPr lang="ru-RU"/>
        </a:p>
      </dgm:t>
    </dgm:pt>
    <dgm:pt modelId="{6443416F-FADB-4C9A-905B-0C7E78BC2843}" type="sibTrans" cxnId="{8CFBFC96-7062-49F4-B304-A7D8DCD99E0B}">
      <dgm:prSet/>
      <dgm:spPr/>
      <dgm:t>
        <a:bodyPr/>
        <a:lstStyle/>
        <a:p>
          <a:endParaRPr lang="ru-RU"/>
        </a:p>
      </dgm:t>
    </dgm:pt>
    <dgm:pt modelId="{74D2D36D-93BD-48C1-8652-04EB892BF5E1}" type="pres">
      <dgm:prSet presAssocID="{6A43CDAF-D63E-48A1-AF9B-C0FEA4C9208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F6DB985-2C0D-42A3-BB7D-D6D7E950BE78}" type="pres">
      <dgm:prSet presAssocID="{58220042-8399-40E3-8508-F3621B78B53A}" presName="horFlow" presStyleCnt="0"/>
      <dgm:spPr/>
    </dgm:pt>
    <dgm:pt modelId="{27715DC2-BCF4-4337-9834-A6282DC1995B}" type="pres">
      <dgm:prSet presAssocID="{58220042-8399-40E3-8508-F3621B78B53A}" presName="bigChev" presStyleLbl="node1" presStyleIdx="0" presStyleCnt="1"/>
      <dgm:spPr/>
      <dgm:t>
        <a:bodyPr/>
        <a:lstStyle/>
        <a:p>
          <a:endParaRPr lang="ru-RU"/>
        </a:p>
      </dgm:t>
    </dgm:pt>
    <dgm:pt modelId="{F29A71BA-6700-4DFF-8B4F-2CEE5399E576}" type="pres">
      <dgm:prSet presAssocID="{0D0AEA10-329B-4F04-977F-FB6E77ED414F}" presName="parTrans" presStyleCnt="0"/>
      <dgm:spPr/>
    </dgm:pt>
    <dgm:pt modelId="{43A09032-0B08-4F84-BD59-7307E5B071C6}" type="pres">
      <dgm:prSet presAssocID="{598B358C-5D06-42AB-B696-7AC897598437}" presName="node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8D750-B501-4AEE-8E52-3F27C5164A4A}" type="pres">
      <dgm:prSet presAssocID="{7ACAC4FA-382F-4CB5-AEE2-50DD1B0F698B}" presName="sibTrans" presStyleCnt="0"/>
      <dgm:spPr/>
    </dgm:pt>
    <dgm:pt modelId="{ABD28FC0-6297-4AA0-91EA-56827EDF3928}" type="pres">
      <dgm:prSet presAssocID="{F7A8CD2A-5660-450C-861F-F178990AA5D4}" presName="node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5DCE01-8C80-4DDA-A34D-4922B7E40E8E}" type="presOf" srcId="{F7A8CD2A-5660-450C-861F-F178990AA5D4}" destId="{ABD28FC0-6297-4AA0-91EA-56827EDF3928}" srcOrd="0" destOrd="0" presId="urn:microsoft.com/office/officeart/2005/8/layout/lProcess3"/>
    <dgm:cxn modelId="{2103ACFA-0A70-4C36-BAB4-E763B8DCC181}" type="presOf" srcId="{58220042-8399-40E3-8508-F3621B78B53A}" destId="{27715DC2-BCF4-4337-9834-A6282DC1995B}" srcOrd="0" destOrd="0" presId="urn:microsoft.com/office/officeart/2005/8/layout/lProcess3"/>
    <dgm:cxn modelId="{4FB8460C-2530-4E43-AA48-7FE82ECDCD19}" srcId="{6A43CDAF-D63E-48A1-AF9B-C0FEA4C92082}" destId="{58220042-8399-40E3-8508-F3621B78B53A}" srcOrd="0" destOrd="0" parTransId="{7BCB1FE1-A11D-495F-ABF9-D22BDAF3FE14}" sibTransId="{D61E0812-A7C7-49B9-8A9E-900673F7D997}"/>
    <dgm:cxn modelId="{E2F2674F-6184-4173-8BE8-C396BBB202FA}" type="presOf" srcId="{598B358C-5D06-42AB-B696-7AC897598437}" destId="{43A09032-0B08-4F84-BD59-7307E5B071C6}" srcOrd="0" destOrd="0" presId="urn:microsoft.com/office/officeart/2005/8/layout/lProcess3"/>
    <dgm:cxn modelId="{4E35EEB2-A314-4C12-B622-8057D8AD12B0}" srcId="{58220042-8399-40E3-8508-F3621B78B53A}" destId="{598B358C-5D06-42AB-B696-7AC897598437}" srcOrd="0" destOrd="0" parTransId="{0D0AEA10-329B-4F04-977F-FB6E77ED414F}" sibTransId="{7ACAC4FA-382F-4CB5-AEE2-50DD1B0F698B}"/>
    <dgm:cxn modelId="{8CFBFC96-7062-49F4-B304-A7D8DCD99E0B}" srcId="{58220042-8399-40E3-8508-F3621B78B53A}" destId="{F7A8CD2A-5660-450C-861F-F178990AA5D4}" srcOrd="1" destOrd="0" parTransId="{54B21C5E-FC4A-4B5B-A94A-F7A78297D737}" sibTransId="{6443416F-FADB-4C9A-905B-0C7E78BC2843}"/>
    <dgm:cxn modelId="{0CA03A4E-2C16-4075-B5DA-9684CBAF7BCA}" type="presOf" srcId="{6A43CDAF-D63E-48A1-AF9B-C0FEA4C92082}" destId="{74D2D36D-93BD-48C1-8652-04EB892BF5E1}" srcOrd="0" destOrd="0" presId="urn:microsoft.com/office/officeart/2005/8/layout/lProcess3"/>
    <dgm:cxn modelId="{C08A6E11-6F43-4B1D-911B-D562B3747EA2}" type="presParOf" srcId="{74D2D36D-93BD-48C1-8652-04EB892BF5E1}" destId="{2F6DB985-2C0D-42A3-BB7D-D6D7E950BE78}" srcOrd="0" destOrd="0" presId="urn:microsoft.com/office/officeart/2005/8/layout/lProcess3"/>
    <dgm:cxn modelId="{FA486448-B6EF-420B-AB5E-D5A680CC4A4A}" type="presParOf" srcId="{2F6DB985-2C0D-42A3-BB7D-D6D7E950BE78}" destId="{27715DC2-BCF4-4337-9834-A6282DC1995B}" srcOrd="0" destOrd="0" presId="urn:microsoft.com/office/officeart/2005/8/layout/lProcess3"/>
    <dgm:cxn modelId="{7AD99B5E-F149-4609-882A-FE18F51EC5BE}" type="presParOf" srcId="{2F6DB985-2C0D-42A3-BB7D-D6D7E950BE78}" destId="{F29A71BA-6700-4DFF-8B4F-2CEE5399E576}" srcOrd="1" destOrd="0" presId="urn:microsoft.com/office/officeart/2005/8/layout/lProcess3"/>
    <dgm:cxn modelId="{61FECE2B-8EAC-4DE1-9759-D441653C3208}" type="presParOf" srcId="{2F6DB985-2C0D-42A3-BB7D-D6D7E950BE78}" destId="{43A09032-0B08-4F84-BD59-7307E5B071C6}" srcOrd="2" destOrd="0" presId="urn:microsoft.com/office/officeart/2005/8/layout/lProcess3"/>
    <dgm:cxn modelId="{87D9129F-CDD4-442D-8354-9185ADD4F0A6}" type="presParOf" srcId="{2F6DB985-2C0D-42A3-BB7D-D6D7E950BE78}" destId="{90D8D750-B501-4AEE-8E52-3F27C5164A4A}" srcOrd="3" destOrd="0" presId="urn:microsoft.com/office/officeart/2005/8/layout/lProcess3"/>
    <dgm:cxn modelId="{9BA450B3-919D-471F-9E1D-211D5F3CD90E}" type="presParOf" srcId="{2F6DB985-2C0D-42A3-BB7D-D6D7E950BE78}" destId="{ABD28FC0-6297-4AA0-91EA-56827EDF3928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5E758D-CB1B-44AE-9BEC-55A75C956A8F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89473F-B81A-4B28-A87F-3904C39B4F44}">
      <dgm:prSet phldrT="[Текст]"/>
      <dgm:spPr/>
      <dgm:t>
        <a:bodyPr/>
        <a:lstStyle/>
        <a:p>
          <a:pPr algn="just"/>
          <a:r>
            <a:rPr lang="ru-RU" dirty="0" smtClean="0"/>
            <a:t>Досрочное прекращение применения специальных ставок НДС возможно только, если налогоплательщик УСН утратит право на их применение (если доходы за год превысят 450 млн. рублей) или с нового года получит автоматически освобождение от уплаты НДС (если доходы за предыдущий год будут менее 60 млн рублей).</a:t>
          </a:r>
          <a:endParaRPr lang="ru-RU" dirty="0"/>
        </a:p>
      </dgm:t>
    </dgm:pt>
    <dgm:pt modelId="{6E4DD978-76C7-4F81-BCDB-7F434D373A5D}" type="parTrans" cxnId="{F81F9B13-BD1B-4222-B03F-2DEDDD6FD66A}">
      <dgm:prSet/>
      <dgm:spPr/>
      <dgm:t>
        <a:bodyPr/>
        <a:lstStyle/>
        <a:p>
          <a:endParaRPr lang="ru-RU"/>
        </a:p>
      </dgm:t>
    </dgm:pt>
    <dgm:pt modelId="{9C2D8DEF-8439-4944-8CAA-2F89A4B767EF}" type="sibTrans" cxnId="{F81F9B13-BD1B-4222-B03F-2DEDDD6FD66A}">
      <dgm:prSet/>
      <dgm:spPr/>
      <dgm:t>
        <a:bodyPr/>
        <a:lstStyle/>
        <a:p>
          <a:endParaRPr lang="ru-RU"/>
        </a:p>
      </dgm:t>
    </dgm:pt>
    <dgm:pt modelId="{BA9F7BC9-5B69-4726-95C2-E35C3910EBA7}">
      <dgm:prSet/>
      <dgm:spPr/>
      <dgm:t>
        <a:bodyPr/>
        <a:lstStyle/>
        <a:p>
          <a:pPr algn="just"/>
          <a:r>
            <a:rPr lang="ru-RU" dirty="0" smtClean="0"/>
            <a:t>12 кварталов считаются от квартала, когда налогоплательщик УСН впервые применил специальную ставку НДС</a:t>
          </a:r>
          <a:endParaRPr lang="ru-RU" dirty="0"/>
        </a:p>
      </dgm:t>
    </dgm:pt>
    <dgm:pt modelId="{E6EB55B5-554A-41DF-A1F3-B9BDBB92D679}" type="parTrans" cxnId="{6C2FD6FC-E043-4C5E-B5C1-F9F43C8C2179}">
      <dgm:prSet/>
      <dgm:spPr/>
      <dgm:t>
        <a:bodyPr/>
        <a:lstStyle/>
        <a:p>
          <a:endParaRPr lang="ru-RU"/>
        </a:p>
      </dgm:t>
    </dgm:pt>
    <dgm:pt modelId="{3C8464BA-F2FA-472E-91B4-EEF5E5484164}" type="sibTrans" cxnId="{6C2FD6FC-E043-4C5E-B5C1-F9F43C8C2179}">
      <dgm:prSet/>
      <dgm:spPr/>
      <dgm:t>
        <a:bodyPr/>
        <a:lstStyle/>
        <a:p>
          <a:endParaRPr lang="ru-RU"/>
        </a:p>
      </dgm:t>
    </dgm:pt>
    <dgm:pt modelId="{115D236C-DA7B-457F-940A-8A4789D91105}" type="pres">
      <dgm:prSet presAssocID="{135E758D-CB1B-44AE-9BEC-55A75C956A8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23324B-5EA3-455E-A466-97B2F15EECF8}" type="pres">
      <dgm:prSet presAssocID="{BB89473F-B81A-4B28-A87F-3904C39B4F44}" presName="composite" presStyleCnt="0"/>
      <dgm:spPr/>
    </dgm:pt>
    <dgm:pt modelId="{0D340FCC-A7B0-4715-B9D3-4F17D126199B}" type="pres">
      <dgm:prSet presAssocID="{BB89473F-B81A-4B28-A87F-3904C39B4F44}" presName="rect1" presStyleLbl="trAlignAcc1" presStyleIdx="0" presStyleCnt="2" custLinFactNeighborX="17032" custLinFactNeighborY="10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24621-0997-4CE0-AC42-F4E598852D78}" type="pres">
      <dgm:prSet presAssocID="{BB89473F-B81A-4B28-A87F-3904C39B4F44}" presName="rect2" presStyleLbl="fgImgPlace1" presStyleIdx="0" presStyleCnt="2" custFlipHor="1" custScaleX="34988" custScaleY="32331" custLinFactNeighborX="73184" custLinFactNeighborY="13702"/>
      <dgm:spPr>
        <a:solidFill>
          <a:schemeClr val="accent1">
            <a:tint val="50000"/>
            <a:hueOff val="0"/>
            <a:satOff val="0"/>
            <a:lumOff val="0"/>
            <a:alpha val="0"/>
          </a:schemeClr>
        </a:solidFill>
      </dgm:spPr>
    </dgm:pt>
    <dgm:pt modelId="{B2FBB65B-64DD-4012-8288-75B23E6D1C83}" type="pres">
      <dgm:prSet presAssocID="{9C2D8DEF-8439-4944-8CAA-2F89A4B767EF}" presName="sibTrans" presStyleCnt="0"/>
      <dgm:spPr/>
    </dgm:pt>
    <dgm:pt modelId="{BA1A7EC6-56B4-4DB2-A758-00386701A307}" type="pres">
      <dgm:prSet presAssocID="{BA9F7BC9-5B69-4726-95C2-E35C3910EBA7}" presName="composite" presStyleCnt="0"/>
      <dgm:spPr/>
    </dgm:pt>
    <dgm:pt modelId="{117DE05D-F763-459C-AFE7-1741B0BD289B}" type="pres">
      <dgm:prSet presAssocID="{BA9F7BC9-5B69-4726-95C2-E35C3910EBA7}" presName="rect1" presStyleLbl="trAlignAcc1" presStyleIdx="1" presStyleCnt="2" custLinFactNeighborX="20850" custLinFactNeighborY="-3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75505-33DA-4446-A211-70C18922D7F0}" type="pres">
      <dgm:prSet presAssocID="{BA9F7BC9-5B69-4726-95C2-E35C3910EBA7}" presName="rect2" presStyleLbl="fgImgPlace1" presStyleIdx="1" presStyleCnt="2" custFlipVert="1" custFlipHor="1" custScaleX="12237" custScaleY="3489"/>
      <dgm:spPr>
        <a:solidFill>
          <a:schemeClr val="accent1">
            <a:tint val="50000"/>
            <a:hueOff val="0"/>
            <a:satOff val="0"/>
            <a:lumOff val="0"/>
            <a:alpha val="0"/>
          </a:schemeClr>
        </a:solidFill>
      </dgm:spPr>
    </dgm:pt>
  </dgm:ptLst>
  <dgm:cxnLst>
    <dgm:cxn modelId="{0E7A75C6-164E-47CE-9F01-534061960EC6}" type="presOf" srcId="{BA9F7BC9-5B69-4726-95C2-E35C3910EBA7}" destId="{117DE05D-F763-459C-AFE7-1741B0BD289B}" srcOrd="0" destOrd="0" presId="urn:microsoft.com/office/officeart/2008/layout/PictureStrips"/>
    <dgm:cxn modelId="{6C2FD6FC-E043-4C5E-B5C1-F9F43C8C2179}" srcId="{135E758D-CB1B-44AE-9BEC-55A75C956A8F}" destId="{BA9F7BC9-5B69-4726-95C2-E35C3910EBA7}" srcOrd="1" destOrd="0" parTransId="{E6EB55B5-554A-41DF-A1F3-B9BDBB92D679}" sibTransId="{3C8464BA-F2FA-472E-91B4-EEF5E5484164}"/>
    <dgm:cxn modelId="{B76F29A0-1C57-4DE6-9030-53D3F1824774}" type="presOf" srcId="{135E758D-CB1B-44AE-9BEC-55A75C956A8F}" destId="{115D236C-DA7B-457F-940A-8A4789D91105}" srcOrd="0" destOrd="0" presId="urn:microsoft.com/office/officeart/2008/layout/PictureStrips"/>
    <dgm:cxn modelId="{F81F9B13-BD1B-4222-B03F-2DEDDD6FD66A}" srcId="{135E758D-CB1B-44AE-9BEC-55A75C956A8F}" destId="{BB89473F-B81A-4B28-A87F-3904C39B4F44}" srcOrd="0" destOrd="0" parTransId="{6E4DD978-76C7-4F81-BCDB-7F434D373A5D}" sibTransId="{9C2D8DEF-8439-4944-8CAA-2F89A4B767EF}"/>
    <dgm:cxn modelId="{3BF5BB88-BEF2-4F93-BA5A-49BD75FE1A57}" type="presOf" srcId="{BB89473F-B81A-4B28-A87F-3904C39B4F44}" destId="{0D340FCC-A7B0-4715-B9D3-4F17D126199B}" srcOrd="0" destOrd="0" presId="urn:microsoft.com/office/officeart/2008/layout/PictureStrips"/>
    <dgm:cxn modelId="{AAD954C2-DAA4-45B0-80F7-ECAF2CEA15D9}" type="presParOf" srcId="{115D236C-DA7B-457F-940A-8A4789D91105}" destId="{4023324B-5EA3-455E-A466-97B2F15EECF8}" srcOrd="0" destOrd="0" presId="urn:microsoft.com/office/officeart/2008/layout/PictureStrips"/>
    <dgm:cxn modelId="{D0D68121-31BA-4863-9642-65E330623763}" type="presParOf" srcId="{4023324B-5EA3-455E-A466-97B2F15EECF8}" destId="{0D340FCC-A7B0-4715-B9D3-4F17D126199B}" srcOrd="0" destOrd="0" presId="urn:microsoft.com/office/officeart/2008/layout/PictureStrips"/>
    <dgm:cxn modelId="{7376709E-948A-48FC-87A6-653FB2BEAB8B}" type="presParOf" srcId="{4023324B-5EA3-455E-A466-97B2F15EECF8}" destId="{23024621-0997-4CE0-AC42-F4E598852D78}" srcOrd="1" destOrd="0" presId="urn:microsoft.com/office/officeart/2008/layout/PictureStrips"/>
    <dgm:cxn modelId="{CC1E75FF-7ABE-4EDB-80DD-69B067B5FE17}" type="presParOf" srcId="{115D236C-DA7B-457F-940A-8A4789D91105}" destId="{B2FBB65B-64DD-4012-8288-75B23E6D1C83}" srcOrd="1" destOrd="0" presId="urn:microsoft.com/office/officeart/2008/layout/PictureStrips"/>
    <dgm:cxn modelId="{5916CB65-79F9-416C-8B96-62DB94D659BE}" type="presParOf" srcId="{115D236C-DA7B-457F-940A-8A4789D91105}" destId="{BA1A7EC6-56B4-4DB2-A758-00386701A307}" srcOrd="2" destOrd="0" presId="urn:microsoft.com/office/officeart/2008/layout/PictureStrips"/>
    <dgm:cxn modelId="{24DBC36E-3522-433E-AD00-2FAE9AED29DC}" type="presParOf" srcId="{BA1A7EC6-56B4-4DB2-A758-00386701A307}" destId="{117DE05D-F763-459C-AFE7-1741B0BD289B}" srcOrd="0" destOrd="0" presId="urn:microsoft.com/office/officeart/2008/layout/PictureStrips"/>
    <dgm:cxn modelId="{E5DFDB2B-7602-4BA8-AA8C-0AA5771F576A}" type="presParOf" srcId="{BA1A7EC6-56B4-4DB2-A758-00386701A307}" destId="{0AF75505-33DA-4446-A211-70C18922D7F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F082B9-A210-4A0D-BAA4-FEEBF3699AC0}">
      <dsp:nvSpPr>
        <dsp:cNvPr id="0" name=""/>
        <dsp:cNvSpPr/>
      </dsp:nvSpPr>
      <dsp:spPr>
        <a:xfrm>
          <a:off x="546316" y="1270764"/>
          <a:ext cx="3260445" cy="149169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выбранная ставка НДС должна применяться ко всем операциям, являющимся объектом налогообложения НДС. Не допускается применение разных налоговых ставок в зависимости от того, кто является покупателем (приобретателем) соответствующих товаров (работ, услуг) (п. 7 ст. 164 НК РФ).</a:t>
          </a:r>
          <a:endParaRPr lang="ru-RU" sz="1000" kern="1200" dirty="0"/>
        </a:p>
      </dsp:txBody>
      <dsp:txXfrm>
        <a:off x="1067988" y="1270764"/>
        <a:ext cx="2738773" cy="1491696"/>
      </dsp:txXfrm>
    </dsp:sp>
    <dsp:sp modelId="{DC059D1A-C08F-4A6C-A9CC-9872A6CBB6EA}">
      <dsp:nvSpPr>
        <dsp:cNvPr id="0" name=""/>
        <dsp:cNvSpPr/>
      </dsp:nvSpPr>
      <dsp:spPr>
        <a:xfrm>
          <a:off x="0" y="228035"/>
          <a:ext cx="2274726" cy="119572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Общеустановленные ставки 20%, 10%, 0%</a:t>
          </a:r>
          <a:endParaRPr lang="ru-RU" sz="1200" b="1" kern="1200" dirty="0"/>
        </a:p>
      </dsp:txBody>
      <dsp:txXfrm>
        <a:off x="333126" y="403145"/>
        <a:ext cx="1608474" cy="845506"/>
      </dsp:txXfrm>
    </dsp:sp>
    <dsp:sp modelId="{30EE7FB2-377A-4FE9-8A09-A7ED0BD736CE}">
      <dsp:nvSpPr>
        <dsp:cNvPr id="0" name=""/>
        <dsp:cNvSpPr/>
      </dsp:nvSpPr>
      <dsp:spPr>
        <a:xfrm>
          <a:off x="5200080" y="1160403"/>
          <a:ext cx="2677111" cy="158713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4008" rIns="64008" bIns="64008" numCol="1" spcCol="1270" anchor="ctr" anchorCtr="0">
          <a:noAutofit/>
        </a:bodyPr>
        <a:lstStyle/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при осуществлении отдельных операций, которые облагаются по ставке 0%, налогоплательщики УСН вправе также применять специальную ставку. 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К таким операциям, в частности, относятся экспорт товаров, международная перевозка, транспортно-экспедиционные услуги при организации международной перевозки.</a:t>
          </a:r>
          <a:endParaRPr lang="ru-RU" sz="900" kern="1200" dirty="0"/>
        </a:p>
      </dsp:txBody>
      <dsp:txXfrm>
        <a:off x="5628418" y="1160403"/>
        <a:ext cx="2248773" cy="1587139"/>
      </dsp:txXfrm>
    </dsp:sp>
    <dsp:sp modelId="{D5510C1D-B524-407B-84A5-58D4F769A54D}">
      <dsp:nvSpPr>
        <dsp:cNvPr id="0" name=""/>
        <dsp:cNvSpPr/>
      </dsp:nvSpPr>
      <dsp:spPr>
        <a:xfrm>
          <a:off x="4221763" y="182083"/>
          <a:ext cx="1962187" cy="116842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Специальные ставки 5% или 7%</a:t>
          </a:r>
          <a:endParaRPr lang="ru-RU" sz="1200" b="1" kern="1200" dirty="0"/>
        </a:p>
      </dsp:txBody>
      <dsp:txXfrm>
        <a:off x="4509119" y="353195"/>
        <a:ext cx="1387475" cy="8262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5DC2-BCF4-4337-9834-A6282DC1995B}">
      <dsp:nvSpPr>
        <dsp:cNvPr id="0" name=""/>
        <dsp:cNvSpPr/>
      </dsp:nvSpPr>
      <dsp:spPr>
        <a:xfrm>
          <a:off x="2276" y="304458"/>
          <a:ext cx="3518265" cy="140730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Ставка НДС 5% применяется с 01.01.2025, в случае, если доходы за 2024 год составили от 60 млн. рублей до 250 млн. рублей.</a:t>
          </a:r>
          <a:endParaRPr lang="ru-RU" sz="1500" kern="1200" baseline="0" dirty="0"/>
        </a:p>
      </dsp:txBody>
      <dsp:txXfrm>
        <a:off x="705929" y="304458"/>
        <a:ext cx="2110959" cy="1407306"/>
      </dsp:txXfrm>
    </dsp:sp>
    <dsp:sp modelId="{43A09032-0B08-4F84-BD59-7307E5B071C6}">
      <dsp:nvSpPr>
        <dsp:cNvPr id="0" name=""/>
        <dsp:cNvSpPr/>
      </dsp:nvSpPr>
      <dsp:spPr>
        <a:xfrm>
          <a:off x="3063168" y="424079"/>
          <a:ext cx="2920160" cy="1168064"/>
        </a:xfrm>
        <a:prstGeom prst="chevron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Ставка НДС 7% применяется с 01.01.2025, в случае, если доходы за 2024 год составили от 250 млн. рублей до 450 млн. рублей.</a:t>
          </a:r>
          <a:endParaRPr lang="ru-RU" sz="1100" kern="1200" dirty="0"/>
        </a:p>
      </dsp:txBody>
      <dsp:txXfrm>
        <a:off x="3647200" y="424079"/>
        <a:ext cx="1752096" cy="1168064"/>
      </dsp:txXfrm>
    </dsp:sp>
    <dsp:sp modelId="{ABD28FC0-6297-4AA0-91EA-56827EDF3928}">
      <dsp:nvSpPr>
        <dsp:cNvPr id="0" name=""/>
        <dsp:cNvSpPr/>
      </dsp:nvSpPr>
      <dsp:spPr>
        <a:xfrm>
          <a:off x="5574506" y="424079"/>
          <a:ext cx="2920160" cy="1168064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Ставка 20% применяется с 01.01.2025, в случае, если доходы за 2024 год превысили 450 млн. рублей, либо на условиях добровольного перехода</a:t>
          </a:r>
          <a:endParaRPr lang="ru-RU" sz="1100" kern="1200" dirty="0"/>
        </a:p>
      </dsp:txBody>
      <dsp:txXfrm>
        <a:off x="6158538" y="424079"/>
        <a:ext cx="1752096" cy="11680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40FCC-A7B0-4715-B9D3-4F17D126199B}">
      <dsp:nvSpPr>
        <dsp:cNvPr id="0" name=""/>
        <dsp:cNvSpPr/>
      </dsp:nvSpPr>
      <dsp:spPr>
        <a:xfrm>
          <a:off x="495100" y="192619"/>
          <a:ext cx="3993059" cy="12478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5198" tIns="41910" rIns="41910" bIns="41910" numCol="1" spcCol="1270" anchor="ctr" anchorCtr="0">
          <a:noAutofit/>
        </a:bodyPr>
        <a:lstStyle/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Досрочное прекращение применения специальных ставок НДС возможно только, если налогоплательщик УСН утратит право на их применение (если доходы за год превысят 450 млн. рублей) или с нового года получит автоматически освобождение от уплаты НДС (если доходы за предыдущий год будут менее 60 млн рублей).</a:t>
          </a:r>
          <a:endParaRPr lang="ru-RU" sz="1100" kern="1200" dirty="0"/>
        </a:p>
      </dsp:txBody>
      <dsp:txXfrm>
        <a:off x="495100" y="192619"/>
        <a:ext cx="3993059" cy="1247831"/>
      </dsp:txXfrm>
    </dsp:sp>
    <dsp:sp modelId="{23024621-0997-4CE0-AC42-F4E598852D78}">
      <dsp:nvSpPr>
        <dsp:cNvPr id="0" name=""/>
        <dsp:cNvSpPr/>
      </dsp:nvSpPr>
      <dsp:spPr>
        <a:xfrm flipH="1">
          <a:off x="1004355" y="499396"/>
          <a:ext cx="305613" cy="42360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7DE05D-F763-459C-AFE7-1741B0BD289B}">
      <dsp:nvSpPr>
        <dsp:cNvPr id="0" name=""/>
        <dsp:cNvSpPr/>
      </dsp:nvSpPr>
      <dsp:spPr>
        <a:xfrm>
          <a:off x="495100" y="1404468"/>
          <a:ext cx="3993059" cy="12478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5198" tIns="41910" rIns="41910" bIns="41910" numCol="1" spcCol="1270" anchor="ctr" anchorCtr="0">
          <a:noAutofit/>
        </a:bodyPr>
        <a:lstStyle/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12 кварталов считаются от квартала, когда налогоплательщик УСН впервые применил специальную ставку НДС</a:t>
          </a:r>
          <a:endParaRPr lang="ru-RU" sz="1100" kern="1200" dirty="0"/>
        </a:p>
      </dsp:txBody>
      <dsp:txXfrm>
        <a:off x="495100" y="1404468"/>
        <a:ext cx="3993059" cy="1247831"/>
      </dsp:txXfrm>
    </dsp:sp>
    <dsp:sp modelId="{0AF75505-33DA-4446-A211-70C18922D7F0}">
      <dsp:nvSpPr>
        <dsp:cNvPr id="0" name=""/>
        <dsp:cNvSpPr/>
      </dsp:nvSpPr>
      <dsp:spPr>
        <a:xfrm flipH="1" flipV="1">
          <a:off x="464469" y="1899455"/>
          <a:ext cx="106887" cy="4571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97708683-87A5-4B6B-810F-9DE8CA7E67D6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EA572F4F-046B-4D4E-B823-67365BC2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27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NUL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11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NUL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8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8541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595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7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7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7166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0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0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0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0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186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0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0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0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0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2799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06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06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06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0579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06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06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06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085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40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0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01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40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0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499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869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155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281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3917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10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587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58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2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2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681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2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2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04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41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974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113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5026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632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Дайдже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9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ABBF177-B906-4130-81D0-CDC9F01E8134}"/>
              </a:ext>
            </a:extLst>
          </p:cNvPr>
          <p:cNvSpPr/>
          <p:nvPr userDrawn="1"/>
        </p:nvSpPr>
        <p:spPr>
          <a:xfrm>
            <a:off x="1" y="6"/>
            <a:ext cx="2114726" cy="580907"/>
          </a:xfrm>
          <a:prstGeom prst="rect">
            <a:avLst/>
          </a:prstGeom>
          <a:solidFill>
            <a:srgbClr val="FCFCFC">
              <a:alpha val="8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>
              <a:defRPr/>
            </a:pPr>
            <a:endParaRPr lang="ru-RU" dirty="0">
              <a:solidFill>
                <a:srgbClr val="48506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77BD4E-3393-4ACE-A641-CD63F6A5243F}"/>
              </a:ext>
            </a:extLst>
          </p:cNvPr>
          <p:cNvSpPr/>
          <p:nvPr userDrawn="1"/>
        </p:nvSpPr>
        <p:spPr>
          <a:xfrm>
            <a:off x="2114729" y="6"/>
            <a:ext cx="7029273" cy="580907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>
              <a:defRPr/>
            </a:pPr>
            <a:endParaRPr lang="ru-RU">
              <a:solidFill>
                <a:srgbClr val="485068"/>
              </a:solidFill>
            </a:endParaRP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0D0EA0D-3716-4587-84C0-4930ABAAB9C7}"/>
              </a:ext>
            </a:extLst>
          </p:cNvPr>
          <p:cNvSpPr txBox="1">
            <a:spLocks/>
          </p:cNvSpPr>
          <p:nvPr userDrawn="1"/>
        </p:nvSpPr>
        <p:spPr>
          <a:xfrm>
            <a:off x="8707522" y="125777"/>
            <a:ext cx="332162" cy="3293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8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8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D00E59DA-2391-445E-8DCC-DDB7C0381E5B}"/>
              </a:ext>
            </a:extLst>
          </p:cNvPr>
          <p:cNvSpPr txBox="1">
            <a:spLocks/>
          </p:cNvSpPr>
          <p:nvPr userDrawn="1"/>
        </p:nvSpPr>
        <p:spPr>
          <a:xfrm>
            <a:off x="628179" y="6"/>
            <a:ext cx="1486548" cy="58090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44" algn="l"/>
              </a:tabLst>
            </a:pP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ДАЙДЖЕСТ </a:t>
            </a:r>
          </a:p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44" algn="l"/>
              </a:tabLst>
            </a:pP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СОЦИАЛЬНО-ЭКОНОМИЧЕСКИХ </a:t>
            </a:r>
            <a:r>
              <a:rPr lang="en-US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/>
            </a:r>
            <a:br>
              <a:rPr lang="en-US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</a:b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И НАЛОГОВЫХ ПОКАЗАТЕЛЕЙ</a:t>
            </a:r>
          </a:p>
          <a:p>
            <a:pPr algn="l">
              <a:spcBef>
                <a:spcPts val="225"/>
              </a:spcBef>
              <a:buClr>
                <a:srgbClr val="CAD82A"/>
              </a:buClr>
              <a:tabLst>
                <a:tab pos="257144" algn="l"/>
              </a:tabLst>
            </a:pPr>
            <a:r>
              <a:rPr lang="ru-RU" sz="6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ПО СОСТОЯНИЮ НА </a:t>
            </a:r>
            <a:r>
              <a:rPr lang="ru-RU" sz="600" dirty="0" smtClean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 19.08.2022</a:t>
            </a:r>
            <a:endParaRPr lang="ru-RU" sz="600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C05437C-BE4A-4ECD-BDF7-9877A0D31F15}"/>
              </a:ext>
            </a:extLst>
          </p:cNvPr>
          <p:cNvSpPr/>
          <p:nvPr userDrawn="1"/>
        </p:nvSpPr>
        <p:spPr>
          <a:xfrm>
            <a:off x="2" y="6"/>
            <a:ext cx="62499" cy="580907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77E5FB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73" tIns="34289" rIns="68573" bIns="34289" rtlCol="0" anchor="ctr">
            <a:noAutofit/>
          </a:bodyPr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Рисунок 1">
            <a:extLst>
              <a:ext uri="{FF2B5EF4-FFF2-40B4-BE49-F238E27FC236}">
                <a16:creationId xmlns:a16="http://schemas.microsoft.com/office/drawing/2014/main" xmlns="" id="{AAE43CD4-D70C-4E2C-85CF-56D49337F3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14" y="125777"/>
            <a:ext cx="284760" cy="32917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6456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05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67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0319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140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8160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17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9073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10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331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6"/>
            <a:ext cx="7772400" cy="3470672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2976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9840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73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42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70" indent="-18572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325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66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571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6"/>
            <a:ext cx="7772400" cy="3470672"/>
          </a:xfrm>
        </p:spPr>
        <p:txBody>
          <a:bodyPr numCol="2" spcCol="20573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42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84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325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66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8809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591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397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0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456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096713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29"/>
            <a:ext cx="3811588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3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9"/>
            <a:ext cx="3813174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93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959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324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69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0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9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80D62E5-8451-4208-9507-3E7AD0EF9C38}"/>
              </a:ext>
            </a:extLst>
          </p:cNvPr>
          <p:cNvGrpSpPr/>
          <p:nvPr userDrawn="1"/>
        </p:nvGrpSpPr>
        <p:grpSpPr>
          <a:xfrm>
            <a:off x="1115618" y="-1820"/>
            <a:ext cx="1620753" cy="5145320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65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B76714-25AE-4F90-82FE-C6D55649B6A7}"/>
              </a:ext>
            </a:extLst>
          </p:cNvPr>
          <p:cNvSpPr/>
          <p:nvPr userDrawn="1"/>
        </p:nvSpPr>
        <p:spPr>
          <a:xfrm>
            <a:off x="1465466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85" tIns="134985" rIns="134985" bIns="134985" rtlCol="0" anchor="t">
            <a:noAutofit/>
          </a:bodyPr>
          <a:lstStyle/>
          <a:p>
            <a:pPr defTabSz="91426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614859-339D-4BB3-B9E4-6ED077413C82}"/>
              </a:ext>
            </a:extLst>
          </p:cNvPr>
          <p:cNvSpPr/>
          <p:nvPr userDrawn="1"/>
        </p:nvSpPr>
        <p:spPr>
          <a:xfrm>
            <a:off x="3385101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85" tIns="134985" rIns="134985" bIns="134985" rtlCol="0" anchor="t">
            <a:noAutofit/>
          </a:bodyPr>
          <a:lstStyle/>
          <a:p>
            <a:pPr defTabSz="91426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D01B58B-127A-4CDA-81CA-6317764101C0}"/>
              </a:ext>
            </a:extLst>
          </p:cNvPr>
          <p:cNvSpPr/>
          <p:nvPr userDrawn="1"/>
        </p:nvSpPr>
        <p:spPr>
          <a:xfrm>
            <a:off x="5304735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85" tIns="134985" rIns="134985" bIns="134985" rtlCol="0" anchor="t">
            <a:noAutofit/>
          </a:bodyPr>
          <a:lstStyle/>
          <a:p>
            <a:pPr defTabSz="91426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7ABB3D-5F2D-4CF0-8252-5BCFC881B854}"/>
              </a:ext>
            </a:extLst>
          </p:cNvPr>
          <p:cNvSpPr/>
          <p:nvPr userDrawn="1"/>
        </p:nvSpPr>
        <p:spPr>
          <a:xfrm>
            <a:off x="7224370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85" tIns="134985" rIns="134985" bIns="134985" rtlCol="0" anchor="t">
            <a:noAutofit/>
          </a:bodyPr>
          <a:lstStyle/>
          <a:p>
            <a:pPr defTabSz="91426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09BCE51-0B37-4543-B23A-1DF5A903BFBF}"/>
              </a:ext>
            </a:extLst>
          </p:cNvPr>
          <p:cNvSpPr/>
          <p:nvPr userDrawn="1"/>
        </p:nvSpPr>
        <p:spPr>
          <a:xfrm>
            <a:off x="1465466" y="2"/>
            <a:ext cx="1919635" cy="8581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5CA600-1400-4437-8008-DDB6600517A8}"/>
              </a:ext>
            </a:extLst>
          </p:cNvPr>
          <p:cNvSpPr/>
          <p:nvPr userDrawn="1"/>
        </p:nvSpPr>
        <p:spPr>
          <a:xfrm>
            <a:off x="3385100" y="2"/>
            <a:ext cx="1919635" cy="85815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30F2A8-B2E2-461A-A7FE-66AC6B2C7DFA}"/>
              </a:ext>
            </a:extLst>
          </p:cNvPr>
          <p:cNvSpPr/>
          <p:nvPr userDrawn="1"/>
        </p:nvSpPr>
        <p:spPr>
          <a:xfrm>
            <a:off x="5304736" y="2"/>
            <a:ext cx="1919635" cy="8581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0136780-EA76-48E7-B2A0-5A002C02DF72}"/>
              </a:ext>
            </a:extLst>
          </p:cNvPr>
          <p:cNvSpPr/>
          <p:nvPr userDrawn="1"/>
        </p:nvSpPr>
        <p:spPr>
          <a:xfrm>
            <a:off x="7224371" y="2"/>
            <a:ext cx="1919635" cy="8581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AC76C0-73B8-4046-8402-D29569F8535A}"/>
              </a:ext>
            </a:extLst>
          </p:cNvPr>
          <p:cNvSpPr txBox="1"/>
          <p:nvPr userDrawn="1"/>
        </p:nvSpPr>
        <p:spPr>
          <a:xfrm>
            <a:off x="1817695" y="311304"/>
            <a:ext cx="1413428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26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7791FAE-D2BE-49B1-9590-6ADA1931869D}"/>
              </a:ext>
            </a:extLst>
          </p:cNvPr>
          <p:cNvSpPr txBox="1"/>
          <p:nvPr userDrawn="1"/>
        </p:nvSpPr>
        <p:spPr>
          <a:xfrm>
            <a:off x="3526928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26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2D0D05-F5EC-4D99-917E-208301583958}"/>
              </a:ext>
            </a:extLst>
          </p:cNvPr>
          <p:cNvSpPr txBox="1"/>
          <p:nvPr userDrawn="1"/>
        </p:nvSpPr>
        <p:spPr>
          <a:xfrm>
            <a:off x="5446562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26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1F445B3-4A8A-4F96-BB0E-A1541283F662}"/>
              </a:ext>
            </a:extLst>
          </p:cNvPr>
          <p:cNvSpPr txBox="1"/>
          <p:nvPr userDrawn="1"/>
        </p:nvSpPr>
        <p:spPr>
          <a:xfrm>
            <a:off x="7366196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265"/>
            <a:r>
              <a:rPr lang="en-US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KPI </a:t>
            </a:r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:a16="http://schemas.microsoft.com/office/drawing/2014/main" xmlns="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3082377" y="120192"/>
            <a:ext cx="161248" cy="161248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:a16="http://schemas.microsoft.com/office/drawing/2014/main" xmlns="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5001651" y="120192"/>
            <a:ext cx="161248" cy="161248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:a16="http://schemas.microsoft.com/office/drawing/2014/main" xmlns="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902226" y="120192"/>
            <a:ext cx="161248" cy="161248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:a16="http://schemas.microsoft.com/office/drawing/2014/main" xmlns="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8821860" y="120192"/>
            <a:ext cx="161248" cy="161248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278BA5FC-5599-4AF9-83ED-20988D677D5E}"/>
              </a:ext>
            </a:extLst>
          </p:cNvPr>
          <p:cNvSpPr/>
          <p:nvPr userDrawn="1"/>
        </p:nvSpPr>
        <p:spPr>
          <a:xfrm>
            <a:off x="3235079" y="200027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4A39D9F2-5472-4BC8-B2AC-1577E24B842B}"/>
              </a:ext>
            </a:extLst>
          </p:cNvPr>
          <p:cNvSpPr/>
          <p:nvPr userDrawn="1"/>
        </p:nvSpPr>
        <p:spPr>
          <a:xfrm>
            <a:off x="5154713" y="200027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4BC910D-8563-4DC0-AA04-19234E296678}"/>
              </a:ext>
            </a:extLst>
          </p:cNvPr>
          <p:cNvSpPr/>
          <p:nvPr userDrawn="1"/>
        </p:nvSpPr>
        <p:spPr>
          <a:xfrm>
            <a:off x="7074347" y="200027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9931CA9F-AF69-4773-AE48-483E901E0F31}"/>
              </a:ext>
            </a:extLst>
          </p:cNvPr>
          <p:cNvSpPr/>
          <p:nvPr userDrawn="1"/>
        </p:nvSpPr>
        <p:spPr>
          <a:xfrm>
            <a:off x="8993981" y="200027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914265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8946859" y="4948014"/>
            <a:ext cx="197147" cy="195486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7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7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:a16="http://schemas.microsoft.com/office/drawing/2014/main" xmlns="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741491" y="120192"/>
            <a:ext cx="161248" cy="161248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:a16="http://schemas.microsoft.com/office/drawing/2014/main" xmlns="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6580758" y="120192"/>
            <a:ext cx="161248" cy="1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8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5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1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6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555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4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942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944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4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2866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4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175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4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4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94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491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856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2564892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64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230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251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477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748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5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5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5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48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3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839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5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5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5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23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1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3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3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3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3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613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3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3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3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3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1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36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36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36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1544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36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36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36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214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68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68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74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68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68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858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05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05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05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05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159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05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05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05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05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592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05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05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05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407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05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05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05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979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2" cy="1296162"/>
          </a:xfrm>
        </p:spPr>
        <p:txBody>
          <a:bodyPr lIns="137144" tIns="68573" rIns="137144" bIns="6857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8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38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38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94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38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38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723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549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393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2894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4396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3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030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694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0145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691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96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1640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9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630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9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54" indent="-128585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056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1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00"/>
            </a:lvl2pPr>
            <a:lvl3pPr marL="113108" indent="-113108">
              <a:defRPr sz="1100"/>
            </a:lvl3pPr>
            <a:lvl4pPr marL="301222" indent="-155968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1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100"/>
            </a:lvl2pPr>
            <a:lvl3pPr marL="113108" indent="-113108">
              <a:defRPr sz="1100"/>
            </a:lvl3pPr>
            <a:lvl4pPr marL="301222" indent="-155968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4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4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9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523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89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272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72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14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82" indent="-114282">
              <a:buFont typeface="Arial" panose="020B0604020202020204" pitchFamily="34" charset="0"/>
              <a:buChar char="•"/>
              <a:defRPr sz="1100"/>
            </a:lvl2pPr>
            <a:lvl3pPr marL="228564" indent="-114282">
              <a:defRPr sz="1100"/>
            </a:lvl3pPr>
            <a:lvl4pPr marL="399990" indent="-171426">
              <a:defRPr sz="1100"/>
            </a:lvl4pPr>
            <a:lvl5pPr marL="571416" indent="-1714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2855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518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698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07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6665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556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201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9"/>
            <a:ext cx="7772400" cy="3470672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3849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9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57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9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613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3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0165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2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2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0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2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2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569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42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42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42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42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1701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42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42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42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42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3292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43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43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43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8852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43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43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43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2660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71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6" indent="-171426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4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6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98" indent="-171426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0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7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7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546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7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7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2012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0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0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0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0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4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00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0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0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0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0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4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949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10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10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0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50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227510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27510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0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853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794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4" tIns="68573" rIns="137144" bIns="68573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44" indent="-128573">
              <a:defRPr sz="1100">
                <a:solidFill>
                  <a:srgbClr val="FFFFFF"/>
                </a:solidFill>
              </a:defRPr>
            </a:lvl3pPr>
            <a:lvl4pPr marL="385718" indent="-128573">
              <a:defRPr sz="1100">
                <a:solidFill>
                  <a:srgbClr val="FFFFFF"/>
                </a:solidFill>
              </a:defRPr>
            </a:lvl4pPr>
            <a:lvl5pPr marL="557143" indent="-171430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3" indent="-128573">
              <a:buFont typeface="Arial" panose="020B0604020202020204" pitchFamily="34" charset="0"/>
              <a:buChar char="•"/>
              <a:defRPr sz="1100"/>
            </a:lvl2pPr>
            <a:lvl3pPr marL="257144" indent="-128573">
              <a:defRPr sz="1100"/>
            </a:lvl3pPr>
            <a:lvl4pPr marL="385718" indent="-12857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058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911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617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9"/>
            <a:ext cx="7772400" cy="3470672"/>
          </a:xfrm>
        </p:spPr>
        <p:txBody>
          <a:bodyPr numCol="2" spcCol="20571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6" indent="-171426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48" indent="-171426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6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98" indent="-171426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511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396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9359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3111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004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56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917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250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7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935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729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18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132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19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9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2010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2084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765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9"/>
            <a:ext cx="7772400" cy="3470672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559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73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42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70" indent="-18572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325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66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057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9"/>
            <a:ext cx="7772400" cy="3470672"/>
          </a:xfrm>
        </p:spPr>
        <p:txBody>
          <a:bodyPr numCol="2" spcCol="205735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42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84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325" indent="-17144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66" indent="-17144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658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19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9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73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29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0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511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3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2"/>
            <a:ext cx="3811588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3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2"/>
            <a:ext cx="3813174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5536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8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51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1100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Дайдже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5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ABBF177-B906-4130-81D0-CDC9F01E8134}"/>
              </a:ext>
            </a:extLst>
          </p:cNvPr>
          <p:cNvSpPr/>
          <p:nvPr userDrawn="1"/>
        </p:nvSpPr>
        <p:spPr>
          <a:xfrm>
            <a:off x="1" y="2"/>
            <a:ext cx="2114726" cy="580907"/>
          </a:xfrm>
          <a:prstGeom prst="rect">
            <a:avLst/>
          </a:prstGeom>
          <a:solidFill>
            <a:srgbClr val="FCFCFC">
              <a:alpha val="8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>
              <a:defRPr/>
            </a:pPr>
            <a:endParaRPr lang="ru-RU" dirty="0">
              <a:solidFill>
                <a:srgbClr val="48506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77BD4E-3393-4ACE-A641-CD63F6A5243F}"/>
              </a:ext>
            </a:extLst>
          </p:cNvPr>
          <p:cNvSpPr/>
          <p:nvPr userDrawn="1"/>
        </p:nvSpPr>
        <p:spPr>
          <a:xfrm>
            <a:off x="2114728" y="2"/>
            <a:ext cx="7029273" cy="580907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>
              <a:defRPr/>
            </a:pPr>
            <a:endParaRPr lang="ru-RU">
              <a:solidFill>
                <a:srgbClr val="485068"/>
              </a:solidFill>
            </a:endParaRP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0D0EA0D-3716-4587-84C0-4930ABAAB9C7}"/>
              </a:ext>
            </a:extLst>
          </p:cNvPr>
          <p:cNvSpPr txBox="1">
            <a:spLocks/>
          </p:cNvSpPr>
          <p:nvPr userDrawn="1"/>
        </p:nvSpPr>
        <p:spPr>
          <a:xfrm>
            <a:off x="8707522" y="125773"/>
            <a:ext cx="332162" cy="3293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8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8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D00E59DA-2391-445E-8DCC-DDB7C0381E5B}"/>
              </a:ext>
            </a:extLst>
          </p:cNvPr>
          <p:cNvSpPr txBox="1">
            <a:spLocks/>
          </p:cNvSpPr>
          <p:nvPr userDrawn="1"/>
        </p:nvSpPr>
        <p:spPr>
          <a:xfrm>
            <a:off x="628179" y="2"/>
            <a:ext cx="1486548" cy="58090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68" algn="l"/>
              </a:tabLst>
            </a:pP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ДАЙДЖЕСТ </a:t>
            </a:r>
          </a:p>
          <a:p>
            <a:pPr algn="l">
              <a:spcBef>
                <a:spcPts val="0"/>
              </a:spcBef>
              <a:buClr>
                <a:srgbClr val="CAD82A"/>
              </a:buClr>
              <a:tabLst>
                <a:tab pos="257168" algn="l"/>
              </a:tabLst>
            </a:pP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СОЦИАЛЬНО-ЭКОНОМИЧЕСКИХ </a:t>
            </a:r>
            <a:r>
              <a:rPr lang="en-US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/>
            </a:r>
            <a:br>
              <a:rPr lang="en-US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</a:br>
            <a:r>
              <a:rPr lang="ru-RU" sz="8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И НАЛОГОВЫХ ПОКАЗАТЕЛЕЙ</a:t>
            </a:r>
          </a:p>
          <a:p>
            <a:pPr algn="l">
              <a:spcBef>
                <a:spcPts val="225"/>
              </a:spcBef>
              <a:buClr>
                <a:srgbClr val="CAD82A"/>
              </a:buClr>
              <a:tabLst>
                <a:tab pos="257168" algn="l"/>
              </a:tabLst>
            </a:pPr>
            <a:r>
              <a:rPr lang="ru-RU" sz="60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ПО СОСТОЯНИЮ НА </a:t>
            </a:r>
            <a:r>
              <a:rPr lang="ru-RU" sz="600" dirty="0" smtClean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 19.08.2022</a:t>
            </a:r>
            <a:endParaRPr lang="ru-RU" sz="600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C05437C-BE4A-4ECD-BDF7-9877A0D31F15}"/>
              </a:ext>
            </a:extLst>
          </p:cNvPr>
          <p:cNvSpPr/>
          <p:nvPr userDrawn="1"/>
        </p:nvSpPr>
        <p:spPr>
          <a:xfrm>
            <a:off x="1" y="2"/>
            <a:ext cx="62499" cy="580907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77E5FB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79" tIns="34289" rIns="68579" bIns="34289" rtlCol="0" anchor="ctr">
            <a:noAutofit/>
          </a:bodyPr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Рисунок 1">
            <a:extLst>
              <a:ext uri="{FF2B5EF4-FFF2-40B4-BE49-F238E27FC236}">
                <a16:creationId xmlns:a16="http://schemas.microsoft.com/office/drawing/2014/main" xmlns="" id="{AAE43CD4-D70C-4E2C-85CF-56D49337F3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14" y="125773"/>
            <a:ext cx="284760" cy="32917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9344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8523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5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80D62E5-8451-4208-9507-3E7AD0EF9C38}"/>
              </a:ext>
            </a:extLst>
          </p:cNvPr>
          <p:cNvGrpSpPr/>
          <p:nvPr userDrawn="1"/>
        </p:nvGrpSpPr>
        <p:grpSpPr>
          <a:xfrm>
            <a:off x="1115617" y="-1820"/>
            <a:ext cx="1620753" cy="5145320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B76714-25AE-4F90-82FE-C6D55649B6A7}"/>
              </a:ext>
            </a:extLst>
          </p:cNvPr>
          <p:cNvSpPr/>
          <p:nvPr userDrawn="1"/>
        </p:nvSpPr>
        <p:spPr>
          <a:xfrm>
            <a:off x="1465462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97" tIns="134997" rIns="134997" bIns="134997" rtlCol="0" anchor="t">
            <a:noAutofit/>
          </a:bodyPr>
          <a:lstStyle/>
          <a:p>
            <a:pPr defTabSz="91435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614859-339D-4BB3-B9E4-6ED077413C82}"/>
              </a:ext>
            </a:extLst>
          </p:cNvPr>
          <p:cNvSpPr/>
          <p:nvPr userDrawn="1"/>
        </p:nvSpPr>
        <p:spPr>
          <a:xfrm>
            <a:off x="3385097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97" tIns="134997" rIns="134997" bIns="134997" rtlCol="0" anchor="t">
            <a:noAutofit/>
          </a:bodyPr>
          <a:lstStyle/>
          <a:p>
            <a:pPr defTabSz="91435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D01B58B-127A-4CDA-81CA-6317764101C0}"/>
              </a:ext>
            </a:extLst>
          </p:cNvPr>
          <p:cNvSpPr/>
          <p:nvPr userDrawn="1"/>
        </p:nvSpPr>
        <p:spPr>
          <a:xfrm>
            <a:off x="5304731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97" tIns="134997" rIns="134997" bIns="134997" rtlCol="0" anchor="t">
            <a:noAutofit/>
          </a:bodyPr>
          <a:lstStyle/>
          <a:p>
            <a:pPr defTabSz="91435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7ABB3D-5F2D-4CF0-8252-5BCFC881B854}"/>
              </a:ext>
            </a:extLst>
          </p:cNvPr>
          <p:cNvSpPr/>
          <p:nvPr userDrawn="1"/>
        </p:nvSpPr>
        <p:spPr>
          <a:xfrm>
            <a:off x="7224366" y="0"/>
            <a:ext cx="1919635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4997" tIns="134997" rIns="134997" bIns="134997" rtlCol="0" anchor="t">
            <a:noAutofit/>
          </a:bodyPr>
          <a:lstStyle/>
          <a:p>
            <a:pPr defTabSz="914355">
              <a:spcAft>
                <a:spcPts val="450"/>
              </a:spcAft>
            </a:pPr>
            <a:endParaRPr lang="ru-RU" sz="9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09BCE51-0B37-4543-B23A-1DF5A903BFBF}"/>
              </a:ext>
            </a:extLst>
          </p:cNvPr>
          <p:cNvSpPr/>
          <p:nvPr userDrawn="1"/>
        </p:nvSpPr>
        <p:spPr>
          <a:xfrm>
            <a:off x="1465462" y="1"/>
            <a:ext cx="1919635" cy="85815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5CA600-1400-4437-8008-DDB6600517A8}"/>
              </a:ext>
            </a:extLst>
          </p:cNvPr>
          <p:cNvSpPr/>
          <p:nvPr userDrawn="1"/>
        </p:nvSpPr>
        <p:spPr>
          <a:xfrm>
            <a:off x="3385096" y="1"/>
            <a:ext cx="1919635" cy="85815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30F2A8-B2E2-461A-A7FE-66AC6B2C7DFA}"/>
              </a:ext>
            </a:extLst>
          </p:cNvPr>
          <p:cNvSpPr/>
          <p:nvPr userDrawn="1"/>
        </p:nvSpPr>
        <p:spPr>
          <a:xfrm>
            <a:off x="5304732" y="1"/>
            <a:ext cx="1919635" cy="8581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0136780-EA76-48E7-B2A0-5A002C02DF72}"/>
              </a:ext>
            </a:extLst>
          </p:cNvPr>
          <p:cNvSpPr/>
          <p:nvPr userDrawn="1"/>
        </p:nvSpPr>
        <p:spPr>
          <a:xfrm>
            <a:off x="7224367" y="1"/>
            <a:ext cx="1919635" cy="8581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AC76C0-73B8-4046-8402-D29569F8535A}"/>
              </a:ext>
            </a:extLst>
          </p:cNvPr>
          <p:cNvSpPr txBox="1"/>
          <p:nvPr userDrawn="1"/>
        </p:nvSpPr>
        <p:spPr>
          <a:xfrm>
            <a:off x="1817695" y="311304"/>
            <a:ext cx="1413428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35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7791FAE-D2BE-49B1-9590-6ADA1931869D}"/>
              </a:ext>
            </a:extLst>
          </p:cNvPr>
          <p:cNvSpPr txBox="1"/>
          <p:nvPr userDrawn="1"/>
        </p:nvSpPr>
        <p:spPr>
          <a:xfrm>
            <a:off x="3526928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35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2D0D05-F5EC-4D99-917E-208301583958}"/>
              </a:ext>
            </a:extLst>
          </p:cNvPr>
          <p:cNvSpPr txBox="1"/>
          <p:nvPr userDrawn="1"/>
        </p:nvSpPr>
        <p:spPr>
          <a:xfrm>
            <a:off x="5446562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355"/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1F445B3-4A8A-4F96-BB0E-A1541283F662}"/>
              </a:ext>
            </a:extLst>
          </p:cNvPr>
          <p:cNvSpPr txBox="1"/>
          <p:nvPr userDrawn="1"/>
        </p:nvSpPr>
        <p:spPr>
          <a:xfrm>
            <a:off x="7366196" y="311304"/>
            <a:ext cx="1616913" cy="1269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914355"/>
            <a:r>
              <a:rPr lang="en-US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KPI </a:t>
            </a:r>
            <a:r>
              <a:rPr lang="ru-RU" sz="8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:a16="http://schemas.microsoft.com/office/drawing/2014/main" xmlns="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3082376" y="120192"/>
            <a:ext cx="161248" cy="161248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:a16="http://schemas.microsoft.com/office/drawing/2014/main" xmlns="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5001651" y="120192"/>
            <a:ext cx="161248" cy="161248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:a16="http://schemas.microsoft.com/office/drawing/2014/main" xmlns="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902226" y="120192"/>
            <a:ext cx="161248" cy="161248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:a16="http://schemas.microsoft.com/office/drawing/2014/main" xmlns="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8821860" y="120192"/>
            <a:ext cx="161248" cy="161248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278BA5FC-5599-4AF9-83ED-20988D677D5E}"/>
              </a:ext>
            </a:extLst>
          </p:cNvPr>
          <p:cNvSpPr/>
          <p:nvPr userDrawn="1"/>
        </p:nvSpPr>
        <p:spPr>
          <a:xfrm>
            <a:off x="3235078" y="200026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4A39D9F2-5472-4BC8-B2AC-1577E24B842B}"/>
              </a:ext>
            </a:extLst>
          </p:cNvPr>
          <p:cNvSpPr/>
          <p:nvPr userDrawn="1"/>
        </p:nvSpPr>
        <p:spPr>
          <a:xfrm>
            <a:off x="5154713" y="200026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4BC910D-8563-4DC0-AA04-19234E296678}"/>
              </a:ext>
            </a:extLst>
          </p:cNvPr>
          <p:cNvSpPr/>
          <p:nvPr userDrawn="1"/>
        </p:nvSpPr>
        <p:spPr>
          <a:xfrm>
            <a:off x="7074347" y="200026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9931CA9F-AF69-4773-AE48-483E901E0F31}"/>
              </a:ext>
            </a:extLst>
          </p:cNvPr>
          <p:cNvSpPr/>
          <p:nvPr userDrawn="1"/>
        </p:nvSpPr>
        <p:spPr>
          <a:xfrm>
            <a:off x="8993981" y="200026"/>
            <a:ext cx="142875" cy="4943475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914355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8946855" y="4948014"/>
            <a:ext cx="197147" cy="195486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7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7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:a16="http://schemas.microsoft.com/office/drawing/2014/main" xmlns="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6741491" y="120192"/>
            <a:ext cx="161248" cy="161248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:a16="http://schemas.microsoft.com/office/drawing/2014/main" xmlns="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6580758" y="120192"/>
            <a:ext cx="161248" cy="1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8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5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1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2" cy="1296162"/>
          </a:xfrm>
        </p:spPr>
        <p:txBody>
          <a:bodyPr lIns="137156" tIns="68579" rIns="137156" bIns="6857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7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55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069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811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0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915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35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958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94" indent="-114294">
              <a:buFont typeface="Arial" panose="020B0604020202020204" pitchFamily="34" charset="0"/>
              <a:buChar char="•"/>
              <a:defRPr sz="1100"/>
            </a:lvl2pPr>
            <a:lvl3pPr marL="228588" indent="-114294">
              <a:defRPr sz="1100"/>
            </a:lvl3pPr>
            <a:lvl4pPr marL="400030" indent="-171442">
              <a:defRPr sz="1100"/>
            </a:lvl4pPr>
            <a:lvl5pPr marL="571472" indent="-17144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81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570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229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88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77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10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972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9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3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3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6"/>
            <a:ext cx="3811588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3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6"/>
            <a:ext cx="3813174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8702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9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6386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9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753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8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8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7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8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8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85" indent="-128585">
              <a:buFont typeface="Arial" panose="020B0604020202020204" pitchFamily="34" charset="0"/>
              <a:buChar char="•"/>
              <a:defRPr sz="1100"/>
            </a:lvl2pPr>
            <a:lvl3pPr marL="257168" indent="-128585">
              <a:defRPr sz="1100"/>
            </a:lvl3pPr>
            <a:lvl4pPr marL="385754" indent="-12858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9554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38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38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38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38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3487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38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38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38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38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477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39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39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39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201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444039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44039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39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707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67487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7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56" tIns="68579" rIns="137156" bIns="68579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68" indent="-128585">
              <a:defRPr sz="1100">
                <a:solidFill>
                  <a:srgbClr val="FFFFFF"/>
                </a:solidFill>
              </a:defRPr>
            </a:lvl3pPr>
            <a:lvl4pPr marL="385754" indent="-128585">
              <a:defRPr sz="1100">
                <a:solidFill>
                  <a:srgbClr val="FFFFFF"/>
                </a:solidFill>
              </a:defRPr>
            </a:lvl4pPr>
            <a:lvl5pPr marL="557199" indent="-17144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813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80.xml"/><Relationship Id="rId34" Type="http://schemas.openxmlformats.org/officeDocument/2006/relationships/slideLayout" Target="../slideLayouts/slideLayout93.xml"/><Relationship Id="rId42" Type="http://schemas.openxmlformats.org/officeDocument/2006/relationships/slideLayout" Target="../slideLayouts/slideLayout101.xml"/><Relationship Id="rId47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9.xml"/><Relationship Id="rId55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9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32" Type="http://schemas.openxmlformats.org/officeDocument/2006/relationships/slideLayout" Target="../slideLayouts/slideLayout91.xml"/><Relationship Id="rId37" Type="http://schemas.openxmlformats.org/officeDocument/2006/relationships/slideLayout" Target="../slideLayouts/slideLayout96.xml"/><Relationship Id="rId40" Type="http://schemas.openxmlformats.org/officeDocument/2006/relationships/slideLayout" Target="../slideLayouts/slideLayout99.xml"/><Relationship Id="rId45" Type="http://schemas.openxmlformats.org/officeDocument/2006/relationships/slideLayout" Target="../slideLayouts/slideLayout104.xml"/><Relationship Id="rId53" Type="http://schemas.openxmlformats.org/officeDocument/2006/relationships/slideLayout" Target="../slideLayouts/slideLayout112.xml"/><Relationship Id="rId58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8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9.xml"/><Relationship Id="rId35" Type="http://schemas.openxmlformats.org/officeDocument/2006/relationships/slideLayout" Target="../slideLayouts/slideLayout94.xml"/><Relationship Id="rId43" Type="http://schemas.openxmlformats.org/officeDocument/2006/relationships/slideLayout" Target="../slideLayouts/slideLayout102.xml"/><Relationship Id="rId48" Type="http://schemas.openxmlformats.org/officeDocument/2006/relationships/slideLayout" Target="../slideLayouts/slideLayout107.xml"/><Relationship Id="rId56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67.xml"/><Relationship Id="rId51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33" Type="http://schemas.openxmlformats.org/officeDocument/2006/relationships/slideLayout" Target="../slideLayouts/slideLayout92.xml"/><Relationship Id="rId38" Type="http://schemas.openxmlformats.org/officeDocument/2006/relationships/slideLayout" Target="../slideLayouts/slideLayout97.xml"/><Relationship Id="rId46" Type="http://schemas.openxmlformats.org/officeDocument/2006/relationships/slideLayout" Target="../slideLayouts/slideLayout105.xml"/><Relationship Id="rId59" Type="http://schemas.openxmlformats.org/officeDocument/2006/relationships/slideLayout" Target="../slideLayouts/slideLayout118.xml"/><Relationship Id="rId20" Type="http://schemas.openxmlformats.org/officeDocument/2006/relationships/slideLayout" Target="../slideLayouts/slideLayout79.xml"/><Relationship Id="rId41" Type="http://schemas.openxmlformats.org/officeDocument/2006/relationships/slideLayout" Target="../slideLayouts/slideLayout100.xml"/><Relationship Id="rId54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36" Type="http://schemas.openxmlformats.org/officeDocument/2006/relationships/slideLayout" Target="../slideLayouts/slideLayout95.xml"/><Relationship Id="rId49" Type="http://schemas.openxmlformats.org/officeDocument/2006/relationships/slideLayout" Target="../slideLayouts/slideLayout108.xml"/><Relationship Id="rId57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69.xml"/><Relationship Id="rId31" Type="http://schemas.openxmlformats.org/officeDocument/2006/relationships/slideLayout" Target="../slideLayouts/slideLayout90.xml"/><Relationship Id="rId44" Type="http://schemas.openxmlformats.org/officeDocument/2006/relationships/slideLayout" Target="../slideLayouts/slideLayout103.xml"/><Relationship Id="rId52" Type="http://schemas.openxmlformats.org/officeDocument/2006/relationships/slideLayout" Target="../slideLayouts/slideLayout111.xml"/><Relationship Id="rId6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44.xml"/><Relationship Id="rId21" Type="http://schemas.openxmlformats.org/officeDocument/2006/relationships/slideLayout" Target="../slideLayouts/slideLayout139.xml"/><Relationship Id="rId34" Type="http://schemas.openxmlformats.org/officeDocument/2006/relationships/slideLayout" Target="../slideLayouts/slideLayout152.xml"/><Relationship Id="rId42" Type="http://schemas.openxmlformats.org/officeDocument/2006/relationships/slideLayout" Target="../slideLayouts/slideLayout160.xml"/><Relationship Id="rId47" Type="http://schemas.openxmlformats.org/officeDocument/2006/relationships/slideLayout" Target="../slideLayouts/slideLayout165.xml"/><Relationship Id="rId50" Type="http://schemas.openxmlformats.org/officeDocument/2006/relationships/slideLayout" Target="../slideLayouts/slideLayout168.xml"/><Relationship Id="rId55" Type="http://schemas.openxmlformats.org/officeDocument/2006/relationships/slideLayout" Target="../slideLayouts/slideLayout173.xml"/><Relationship Id="rId6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29.xml"/><Relationship Id="rId24" Type="http://schemas.openxmlformats.org/officeDocument/2006/relationships/slideLayout" Target="../slideLayouts/slideLayout142.xml"/><Relationship Id="rId32" Type="http://schemas.openxmlformats.org/officeDocument/2006/relationships/slideLayout" Target="../slideLayouts/slideLayout150.xml"/><Relationship Id="rId37" Type="http://schemas.openxmlformats.org/officeDocument/2006/relationships/slideLayout" Target="../slideLayouts/slideLayout155.xml"/><Relationship Id="rId40" Type="http://schemas.openxmlformats.org/officeDocument/2006/relationships/slideLayout" Target="../slideLayouts/slideLayout158.xml"/><Relationship Id="rId45" Type="http://schemas.openxmlformats.org/officeDocument/2006/relationships/slideLayout" Target="../slideLayouts/slideLayout163.xml"/><Relationship Id="rId53" Type="http://schemas.openxmlformats.org/officeDocument/2006/relationships/slideLayout" Target="../slideLayouts/slideLayout171.xml"/><Relationship Id="rId58" Type="http://schemas.openxmlformats.org/officeDocument/2006/relationships/slideLayout" Target="../slideLayouts/slideLayout176.xml"/><Relationship Id="rId66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23.xml"/><Relationship Id="rId61" Type="http://schemas.openxmlformats.org/officeDocument/2006/relationships/slideLayout" Target="../slideLayouts/slideLayout179.xml"/><Relationship Id="rId1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32.xml"/><Relationship Id="rId22" Type="http://schemas.openxmlformats.org/officeDocument/2006/relationships/slideLayout" Target="../slideLayouts/slideLayout140.xml"/><Relationship Id="rId27" Type="http://schemas.openxmlformats.org/officeDocument/2006/relationships/slideLayout" Target="../slideLayouts/slideLayout145.xml"/><Relationship Id="rId30" Type="http://schemas.openxmlformats.org/officeDocument/2006/relationships/slideLayout" Target="../slideLayouts/slideLayout148.xml"/><Relationship Id="rId35" Type="http://schemas.openxmlformats.org/officeDocument/2006/relationships/slideLayout" Target="../slideLayouts/slideLayout153.xml"/><Relationship Id="rId43" Type="http://schemas.openxmlformats.org/officeDocument/2006/relationships/slideLayout" Target="../slideLayouts/slideLayout161.xml"/><Relationship Id="rId48" Type="http://schemas.openxmlformats.org/officeDocument/2006/relationships/slideLayout" Target="../slideLayouts/slideLayout166.xml"/><Relationship Id="rId56" Type="http://schemas.openxmlformats.org/officeDocument/2006/relationships/slideLayout" Target="../slideLayouts/slideLayout174.xml"/><Relationship Id="rId64" Type="http://schemas.openxmlformats.org/officeDocument/2006/relationships/slideLayout" Target="../slideLayouts/slideLayout182.xml"/><Relationship Id="rId8" Type="http://schemas.openxmlformats.org/officeDocument/2006/relationships/slideLayout" Target="../slideLayouts/slideLayout126.xml"/><Relationship Id="rId51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30.xml"/><Relationship Id="rId17" Type="http://schemas.openxmlformats.org/officeDocument/2006/relationships/slideLayout" Target="../slideLayouts/slideLayout135.xml"/><Relationship Id="rId25" Type="http://schemas.openxmlformats.org/officeDocument/2006/relationships/slideLayout" Target="../slideLayouts/slideLayout143.xml"/><Relationship Id="rId33" Type="http://schemas.openxmlformats.org/officeDocument/2006/relationships/slideLayout" Target="../slideLayouts/slideLayout151.xml"/><Relationship Id="rId38" Type="http://schemas.openxmlformats.org/officeDocument/2006/relationships/slideLayout" Target="../slideLayouts/slideLayout156.xml"/><Relationship Id="rId46" Type="http://schemas.openxmlformats.org/officeDocument/2006/relationships/slideLayout" Target="../slideLayouts/slideLayout164.xml"/><Relationship Id="rId59" Type="http://schemas.openxmlformats.org/officeDocument/2006/relationships/slideLayout" Target="../slideLayouts/slideLayout177.xml"/><Relationship Id="rId67" Type="http://schemas.openxmlformats.org/officeDocument/2006/relationships/theme" Target="../theme/theme3.xml"/><Relationship Id="rId20" Type="http://schemas.openxmlformats.org/officeDocument/2006/relationships/slideLayout" Target="../slideLayouts/slideLayout138.xml"/><Relationship Id="rId41" Type="http://schemas.openxmlformats.org/officeDocument/2006/relationships/slideLayout" Target="../slideLayouts/slideLayout159.xml"/><Relationship Id="rId54" Type="http://schemas.openxmlformats.org/officeDocument/2006/relationships/slideLayout" Target="../slideLayouts/slideLayout172.xml"/><Relationship Id="rId6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3.xml"/><Relationship Id="rId23" Type="http://schemas.openxmlformats.org/officeDocument/2006/relationships/slideLayout" Target="../slideLayouts/slideLayout141.xml"/><Relationship Id="rId28" Type="http://schemas.openxmlformats.org/officeDocument/2006/relationships/slideLayout" Target="../slideLayouts/slideLayout146.xml"/><Relationship Id="rId36" Type="http://schemas.openxmlformats.org/officeDocument/2006/relationships/slideLayout" Target="../slideLayouts/slideLayout154.xml"/><Relationship Id="rId49" Type="http://schemas.openxmlformats.org/officeDocument/2006/relationships/slideLayout" Target="../slideLayouts/slideLayout167.xml"/><Relationship Id="rId57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28.xml"/><Relationship Id="rId31" Type="http://schemas.openxmlformats.org/officeDocument/2006/relationships/slideLayout" Target="../slideLayouts/slideLayout149.xml"/><Relationship Id="rId44" Type="http://schemas.openxmlformats.org/officeDocument/2006/relationships/slideLayout" Target="../slideLayouts/slideLayout162.xml"/><Relationship Id="rId52" Type="http://schemas.openxmlformats.org/officeDocument/2006/relationships/slideLayout" Target="../slideLayouts/slideLayout170.xml"/><Relationship Id="rId60" Type="http://schemas.openxmlformats.org/officeDocument/2006/relationships/slideLayout" Target="../slideLayouts/slideLayout178.xml"/><Relationship Id="rId65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1.xml"/><Relationship Id="rId18" Type="http://schemas.openxmlformats.org/officeDocument/2006/relationships/slideLayout" Target="../slideLayouts/slideLayout136.xml"/><Relationship Id="rId39" Type="http://schemas.openxmlformats.org/officeDocument/2006/relationships/slideLayout" Target="../slideLayouts/slideLayout1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918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  <p:sldLayoutId id="2147483698" r:id="rId37"/>
    <p:sldLayoutId id="2147483699" r:id="rId38"/>
    <p:sldLayoutId id="2147483700" r:id="rId39"/>
    <p:sldLayoutId id="2147483701" r:id="rId40"/>
    <p:sldLayoutId id="2147483702" r:id="rId41"/>
    <p:sldLayoutId id="2147483703" r:id="rId42"/>
    <p:sldLayoutId id="2147483704" r:id="rId43"/>
    <p:sldLayoutId id="2147483705" r:id="rId44"/>
    <p:sldLayoutId id="2147483706" r:id="rId45"/>
    <p:sldLayoutId id="2147483707" r:id="rId46"/>
    <p:sldLayoutId id="2147483708" r:id="rId47"/>
    <p:sldLayoutId id="2147483709" r:id="rId48"/>
    <p:sldLayoutId id="2147483710" r:id="rId49"/>
    <p:sldLayoutId id="2147483711" r:id="rId50"/>
    <p:sldLayoutId id="2147483712" r:id="rId51"/>
    <p:sldLayoutId id="2147483713" r:id="rId52"/>
    <p:sldLayoutId id="2147483714" r:id="rId53"/>
    <p:sldLayoutId id="2147483715" r:id="rId54"/>
    <p:sldLayoutId id="2147483716" r:id="rId55"/>
    <p:sldLayoutId id="2147483717" r:id="rId56"/>
    <p:sldLayoutId id="2147483718" r:id="rId57"/>
    <p:sldLayoutId id="2147483719" r:id="rId58"/>
    <p:sldLayoutId id="2147483720" r:id="rId5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265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6" indent="-171426" algn="l" defTabSz="914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5" indent="-173014" algn="l" defTabSz="914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0" indent="-171426" algn="l" defTabSz="914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86" indent="-171426" algn="l" defTabSz="914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2" indent="-171426" algn="l" defTabSz="914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52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  <p:sldLayoutId id="2147483739" r:id="rId18"/>
    <p:sldLayoutId id="2147483740" r:id="rId19"/>
    <p:sldLayoutId id="2147483741" r:id="rId20"/>
    <p:sldLayoutId id="2147483742" r:id="rId21"/>
    <p:sldLayoutId id="2147483743" r:id="rId22"/>
    <p:sldLayoutId id="2147483744" r:id="rId23"/>
    <p:sldLayoutId id="2147483745" r:id="rId24"/>
    <p:sldLayoutId id="2147483746" r:id="rId25"/>
    <p:sldLayoutId id="2147483747" r:id="rId26"/>
    <p:sldLayoutId id="2147483748" r:id="rId27"/>
    <p:sldLayoutId id="2147483749" r:id="rId28"/>
    <p:sldLayoutId id="2147483750" r:id="rId29"/>
    <p:sldLayoutId id="2147483751" r:id="rId30"/>
    <p:sldLayoutId id="2147483752" r:id="rId31"/>
    <p:sldLayoutId id="2147483753" r:id="rId32"/>
    <p:sldLayoutId id="2147483754" r:id="rId33"/>
    <p:sldLayoutId id="2147483755" r:id="rId34"/>
    <p:sldLayoutId id="2147483756" r:id="rId35"/>
    <p:sldLayoutId id="2147483757" r:id="rId36"/>
    <p:sldLayoutId id="2147483758" r:id="rId37"/>
    <p:sldLayoutId id="2147483759" r:id="rId38"/>
    <p:sldLayoutId id="2147483760" r:id="rId39"/>
    <p:sldLayoutId id="2147483761" r:id="rId40"/>
    <p:sldLayoutId id="2147483762" r:id="rId41"/>
    <p:sldLayoutId id="2147483763" r:id="rId42"/>
    <p:sldLayoutId id="2147483764" r:id="rId43"/>
    <p:sldLayoutId id="2147483765" r:id="rId44"/>
    <p:sldLayoutId id="2147483766" r:id="rId45"/>
    <p:sldLayoutId id="2147483767" r:id="rId46"/>
    <p:sldLayoutId id="2147483768" r:id="rId47"/>
    <p:sldLayoutId id="2147483769" r:id="rId48"/>
    <p:sldLayoutId id="2147483770" r:id="rId49"/>
    <p:sldLayoutId id="2147483771" r:id="rId50"/>
    <p:sldLayoutId id="2147483772" r:id="rId51"/>
    <p:sldLayoutId id="2147483773" r:id="rId52"/>
    <p:sldLayoutId id="2147483774" r:id="rId53"/>
    <p:sldLayoutId id="2147483775" r:id="rId54"/>
    <p:sldLayoutId id="2147483776" r:id="rId55"/>
    <p:sldLayoutId id="2147483777" r:id="rId56"/>
    <p:sldLayoutId id="2147483778" r:id="rId57"/>
    <p:sldLayoutId id="2147483779" r:id="rId58"/>
    <p:sldLayoutId id="2147483780" r:id="rId5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355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71" indent="-173030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912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54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96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1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36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  <p:sldLayoutId id="2147483803" r:id="rId22"/>
    <p:sldLayoutId id="2147483804" r:id="rId23"/>
    <p:sldLayoutId id="2147483805" r:id="rId24"/>
    <p:sldLayoutId id="2147483806" r:id="rId25"/>
    <p:sldLayoutId id="2147483807" r:id="rId26"/>
    <p:sldLayoutId id="2147483808" r:id="rId27"/>
    <p:sldLayoutId id="2147483809" r:id="rId28"/>
    <p:sldLayoutId id="2147483810" r:id="rId29"/>
    <p:sldLayoutId id="2147483811" r:id="rId30"/>
    <p:sldLayoutId id="2147483812" r:id="rId31"/>
    <p:sldLayoutId id="2147483813" r:id="rId32"/>
    <p:sldLayoutId id="2147483814" r:id="rId33"/>
    <p:sldLayoutId id="2147483815" r:id="rId34"/>
    <p:sldLayoutId id="2147483816" r:id="rId35"/>
    <p:sldLayoutId id="2147483817" r:id="rId36"/>
    <p:sldLayoutId id="2147483818" r:id="rId37"/>
    <p:sldLayoutId id="2147483819" r:id="rId38"/>
    <p:sldLayoutId id="2147483820" r:id="rId39"/>
    <p:sldLayoutId id="2147483821" r:id="rId40"/>
    <p:sldLayoutId id="2147483822" r:id="rId41"/>
    <p:sldLayoutId id="2147483823" r:id="rId42"/>
    <p:sldLayoutId id="2147483824" r:id="rId43"/>
    <p:sldLayoutId id="2147483825" r:id="rId44"/>
    <p:sldLayoutId id="2147483826" r:id="rId45"/>
    <p:sldLayoutId id="2147483827" r:id="rId46"/>
    <p:sldLayoutId id="2147483828" r:id="rId47"/>
    <p:sldLayoutId id="2147483829" r:id="rId48"/>
    <p:sldLayoutId id="2147483830" r:id="rId49"/>
    <p:sldLayoutId id="2147483831" r:id="rId50"/>
    <p:sldLayoutId id="2147483832" r:id="rId51"/>
    <p:sldLayoutId id="2147483833" r:id="rId52"/>
    <p:sldLayoutId id="2147483834" r:id="rId53"/>
    <p:sldLayoutId id="2147483835" r:id="rId54"/>
    <p:sldLayoutId id="2147483836" r:id="rId55"/>
    <p:sldLayoutId id="2147483837" r:id="rId56"/>
    <p:sldLayoutId id="2147483838" r:id="rId57"/>
    <p:sldLayoutId id="2147483839" r:id="rId58"/>
    <p:sldLayoutId id="2147483840" r:id="rId59"/>
    <p:sldLayoutId id="2147483841" r:id="rId60"/>
    <p:sldLayoutId id="2147483842" r:id="rId61"/>
    <p:sldLayoutId id="2147483843" r:id="rId62"/>
    <p:sldLayoutId id="2147483844" r:id="rId63"/>
    <p:sldLayoutId id="2147483845" r:id="rId64"/>
    <p:sldLayoutId id="2147483846" r:id="rId65"/>
    <p:sldLayoutId id="2147483847" r:id="rId6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355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71" indent="-173030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912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54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96" indent="-171442" algn="l" defTabSz="91435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4.sv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4.png"/><Relationship Id="rId5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5.png"/><Relationship Id="rId5" Type="http://schemas.openxmlformats.org/officeDocument/2006/relationships/image" Target="../media/image4.svg"/><Relationship Id="rId10" Type="http://schemas.openxmlformats.org/officeDocument/2006/relationships/image" Target="../media/image4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0.png"/><Relationship Id="rId5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7" Type="http://schemas.openxmlformats.org/officeDocument/2006/relationships/diagramLayout" Target="../diagrams/layou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6" Type="http://schemas.openxmlformats.org/officeDocument/2006/relationships/diagramData" Target="../diagrams/data1.xml"/><Relationship Id="rId5" Type="http://schemas.openxmlformats.org/officeDocument/2006/relationships/image" Target="../media/image4.svg"/><Relationship Id="rId10" Type="http://schemas.microsoft.com/office/2007/relationships/diagramDrawing" Target="../diagrams/drawing1.xml"/><Relationship Id="rId9" Type="http://schemas.openxmlformats.org/officeDocument/2006/relationships/diagramColors" Target="../diagrams/colors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1.png"/><Relationship Id="rId5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QuickStyle" Target="../diagrams/quickStyle3.xml"/><Relationship Id="rId7" Type="http://schemas.openxmlformats.org/officeDocument/2006/relationships/diagramLayout" Target="../diagrams/layout2.xml"/><Relationship Id="rId12" Type="http://schemas.openxmlformats.org/officeDocument/2006/relationships/diagramLayout" Target="../diagrams/layout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6" Type="http://schemas.openxmlformats.org/officeDocument/2006/relationships/diagramData" Target="../diagrams/data2.xml"/><Relationship Id="rId11" Type="http://schemas.openxmlformats.org/officeDocument/2006/relationships/diagramData" Target="../diagrams/data3.xml"/><Relationship Id="rId5" Type="http://schemas.openxmlformats.org/officeDocument/2006/relationships/image" Target="../media/image4.svg"/><Relationship Id="rId15" Type="http://schemas.microsoft.com/office/2007/relationships/diagramDrawing" Target="../diagrams/drawing3.xml"/><Relationship Id="rId10" Type="http://schemas.microsoft.com/office/2007/relationships/diagramDrawing" Target="../diagrams/drawing2.xml"/><Relationship Id="rId9" Type="http://schemas.openxmlformats.org/officeDocument/2006/relationships/diagramColors" Target="../diagrams/colors2.xml"/><Relationship Id="rId14" Type="http://schemas.openxmlformats.org/officeDocument/2006/relationships/diagramColors" Target="../diagrams/colors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2.png"/><Relationship Id="rId5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lumMod val="40000"/>
                <a:lumOff val="60000"/>
              </a:schemeClr>
            </a:gs>
            <a:gs pos="35000">
              <a:schemeClr val="bg1">
                <a:lumMod val="20000"/>
                <a:lumOff val="80000"/>
              </a:schemeClr>
            </a:gs>
            <a:gs pos="100000">
              <a:schemeClr val="bg1">
                <a:lumMod val="40000"/>
                <a:lumOff val="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C9545F2A-6B36-48F4-9F15-94670C727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312661" y="102240"/>
            <a:ext cx="4518682" cy="49390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C0A38DE-7E13-4312-9AFA-866AA71C4C95}"/>
              </a:ext>
            </a:extLst>
          </p:cNvPr>
          <p:cNvSpPr txBox="1"/>
          <p:nvPr/>
        </p:nvSpPr>
        <p:spPr>
          <a:xfrm>
            <a:off x="1723183" y="1196467"/>
            <a:ext cx="5697633" cy="196977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914333" fontAlgn="base"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применения.</a:t>
            </a:r>
            <a:endParaRPr lang="ru-RU" sz="3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7083" y="357505"/>
            <a:ext cx="2247226" cy="7158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13691" y="4299943"/>
            <a:ext cx="2916623" cy="242372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algn="ctr" defTabSz="914333"/>
            <a:r>
              <a:rPr lang="ru-RU" sz="1100" dirty="0" smtClean="0">
                <a:solidFill>
                  <a:srgbClr val="485068"/>
                </a:solidFill>
              </a:rPr>
              <a:t>07.11.2024</a:t>
            </a:r>
            <a:endParaRPr lang="ru-RU" sz="1100" dirty="0">
              <a:solidFill>
                <a:srgbClr val="48506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7225" y="3435846"/>
            <a:ext cx="5289554" cy="761745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algn="ctr" defTabSz="914333"/>
            <a:r>
              <a:rPr lang="ru-RU" sz="1500" i="1" dirty="0" smtClean="0">
                <a:solidFill>
                  <a:srgbClr val="485068"/>
                </a:solidFill>
                <a:latin typeface="Arial Narrow" panose="020B0606020202030204" pitchFamily="34" charset="0"/>
              </a:rPr>
              <a:t>Начальник отдела камерального контроля НДС №2 </a:t>
            </a:r>
            <a:r>
              <a:rPr lang="ru-RU" sz="1500" i="1" dirty="0">
                <a:solidFill>
                  <a:srgbClr val="485068"/>
                </a:solidFill>
                <a:latin typeface="Arial Narrow" panose="020B0606020202030204" pitchFamily="34" charset="0"/>
              </a:rPr>
              <a:t>УФНС России по Амурской области</a:t>
            </a:r>
          </a:p>
          <a:p>
            <a:pPr algn="ctr" defTabSz="914333"/>
            <a:r>
              <a:rPr lang="ru-RU" sz="1500" i="1" dirty="0" smtClean="0">
                <a:solidFill>
                  <a:srgbClr val="485068"/>
                </a:solidFill>
                <a:latin typeface="Arial Narrow" panose="020B0606020202030204" pitchFamily="34" charset="0"/>
              </a:rPr>
              <a:t>Ольга Леонидовна Прокопенко</a:t>
            </a:r>
            <a:endParaRPr lang="ru-RU" sz="1500" i="1" dirty="0">
              <a:solidFill>
                <a:srgbClr val="485068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59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7" y="0"/>
            <a:ext cx="2167269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274633" y="3"/>
            <a:ext cx="6041783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применения.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584" y="699542"/>
            <a:ext cx="7776864" cy="648072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Как исчислить НДС по длящимся договорам, заключенным до </a:t>
            </a:r>
            <a:r>
              <a:rPr lang="ru-RU" b="1" dirty="0" smtClean="0"/>
              <a:t>01.01.2025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563638"/>
            <a:ext cx="8208912" cy="309634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Если покупатель перечислит продавцу — налогоплательщику УСН аванс до 01.01.2025, а поставка товара (выполнение работ, оказание услуг) будет после 01.01.2025 — НДС с аванса, полученного в 2024 году, не исчисляется.</a:t>
            </a:r>
          </a:p>
          <a:p>
            <a:pPr algn="just"/>
            <a:r>
              <a:rPr lang="ru-RU" sz="1100" dirty="0">
                <a:solidFill>
                  <a:schemeClr val="tx1">
                    <a:lumMod val="75000"/>
                  </a:schemeClr>
                </a:solidFill>
              </a:rPr>
              <a:t>Если в указанном случае покупатель не согласится внести изменения в договор и доплатить продавцу сумму НДС, то при реализации (отгрузке) товаров (работ, услуг) в 2025 году необходимо исходить из того, что цена договора включает в себя НДС. Его сумму можно определить, применив расчетную ставку в размере 5/105 или 7/107 (при применении специальной ставки НДС), либо 20/120, 10/110 (при применения общеустановленных ставок НДС).</a:t>
            </a:r>
          </a:p>
          <a:p>
            <a:pPr algn="just"/>
            <a:r>
              <a:rPr lang="ru-RU" sz="1100" dirty="0">
                <a:solidFill>
                  <a:schemeClr val="tx1">
                    <a:lumMod val="75000"/>
                  </a:schemeClr>
                </a:solidFill>
              </a:rPr>
              <a:t>Сумма НДС, определенная налогоплательщиком УСН расчетным методом, уменьшает сумму доходов, учитываемых по этой операции для целей УСН.</a:t>
            </a:r>
          </a:p>
          <a:p>
            <a:pPr algn="just"/>
            <a:r>
              <a:rPr lang="ru-RU" sz="1100" b="1" dirty="0">
                <a:solidFill>
                  <a:schemeClr val="tx1">
                    <a:lumMod val="75000"/>
                  </a:schemeClr>
                </a:solidFill>
              </a:rPr>
              <a:t>Например</a:t>
            </a:r>
            <a:endParaRPr lang="ru-RU" sz="1100" dirty="0">
              <a:solidFill>
                <a:schemeClr val="tx1">
                  <a:lumMod val="75000"/>
                </a:schemeClr>
              </a:solidFill>
            </a:endParaRPr>
          </a:p>
          <a:p>
            <a:pPr algn="just"/>
            <a:r>
              <a:rPr lang="ru-RU" sz="1100" dirty="0">
                <a:solidFill>
                  <a:schemeClr val="tx1">
                    <a:lumMod val="75000"/>
                  </a:schemeClr>
                </a:solidFill>
              </a:rPr>
              <a:t>Налогоплательщик УСН получил в 3 квартале 2024 г. аванс 100 рублей без НДС в счет будущей поставки товаров. Цена товара по договору 100 рублей. Отгрузка товаров состоялась 1 апреля 2025 года, т.е. во втором квартале 2025 года. Цена товара по договору не изменялась. Налогоплательщик УСН, который обязан исчислять и уплачивать НДС в бюджет, с 01.01.2025 применяет ставку НДС 5%.</a:t>
            </a:r>
          </a:p>
          <a:p>
            <a:pPr algn="just"/>
            <a:r>
              <a:rPr lang="ru-RU" sz="1100" dirty="0">
                <a:solidFill>
                  <a:schemeClr val="tx1">
                    <a:lumMod val="75000"/>
                  </a:schemeClr>
                </a:solidFill>
              </a:rPr>
              <a:t>Сумма НДС может быть определена налогоплательщиком УСН за 2 квартал 2025 года следующим образом: (100 х 5/105) = 4,76 рубля. Полученная сумма налога подлежит отражению в декларации по НДС и уплате в бюджет.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/>
              <a:t>10</a:t>
            </a:r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371602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4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274633" y="3"/>
            <a:ext cx="6041783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применения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051589"/>
              </p:ext>
            </p:extLst>
          </p:nvPr>
        </p:nvGraphicFramePr>
        <p:xfrm>
          <a:off x="395535" y="699542"/>
          <a:ext cx="8208913" cy="3984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2449"/>
                <a:gridCol w="4176464"/>
              </a:tblGrid>
              <a:tr h="1331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Вычет НДС у налогоплательщиков, применяющих специальную ставку 5%, 7%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Вычет НДС у налогоплательщиков, применяющих общую ставку 10, 20%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98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</a:rPr>
                        <a:t>Исчисленный НДС </a:t>
                      </a:r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отгрузке в счет авансов («обнуление» НДС с аванса)</a:t>
                      </a:r>
                      <a:endParaRPr lang="ru-RU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</a:rPr>
                        <a:t>Исчисленный НДС </a:t>
                      </a:r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отгрузке в счет авансов («обнуление» НДС с аванса)</a:t>
                      </a:r>
                      <a:endParaRPr lang="ru-RU" sz="1200" b="1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Исчисленный</a:t>
                      </a:r>
                      <a:r>
                        <a:rPr lang="ru-RU" sz="1200" b="1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НДС </a:t>
                      </a:r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возврате авансов и расторжении (изменении условий) договора</a:t>
                      </a:r>
                      <a:endParaRPr lang="ru-RU" sz="1200" b="1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Исчисленный</a:t>
                      </a:r>
                      <a:r>
                        <a:rPr lang="ru-RU" sz="1200" b="1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НДС </a:t>
                      </a:r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возврате авансов и расторжении (изменении условий) договора</a:t>
                      </a:r>
                      <a:endParaRPr lang="ru-RU" sz="1200" b="1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</a:rPr>
                        <a:t>Исчисленный НДС </a:t>
                      </a:r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возврате покупателем товаров или отказа от товаров (работ, услуг)</a:t>
                      </a:r>
                      <a:endParaRPr lang="ru-RU" sz="1200" b="1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</a:rPr>
                        <a:t>Исчисленный НДС </a:t>
                      </a:r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возврате покупателем товаров или отказа от товаров (работ, услуг)</a:t>
                      </a:r>
                      <a:endParaRPr lang="ru-RU" sz="1200" b="1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</a:rPr>
                        <a:t>Исчисленный НДС </a:t>
                      </a:r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изменении цены отгруженных товаров (работ, услуг) в сторону уменьшения</a:t>
                      </a:r>
                      <a:endParaRPr lang="ru-RU" sz="120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</a:rPr>
                        <a:t>Исчисленный НДС </a:t>
                      </a:r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изменении цены отгруженных товаров (работ, услуг) в сторону уменьшения</a:t>
                      </a:r>
                      <a:endParaRPr lang="ru-RU" sz="1200" b="1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663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Предъявленный НДС при покупках, при ввозе товаров в РФ и (или) при перечислении авансов продавцу за будущие покупки («входной» НДС)</a:t>
                      </a:r>
                      <a:endParaRPr lang="ru-RU" sz="1200" b="1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613" marR="13613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/>
              <a:t>11</a:t>
            </a:r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347949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274633" y="3"/>
            <a:ext cx="6041783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применения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5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6" name="Скругленный прямоугольник 5"/>
          <p:cNvSpPr/>
          <p:nvPr/>
        </p:nvSpPr>
        <p:spPr>
          <a:xfrm>
            <a:off x="186401" y="582078"/>
            <a:ext cx="4025559" cy="2997784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r>
              <a:rPr lang="ru-RU" sz="1200" b="1" dirty="0"/>
              <a:t>Переходные положения по «входному» НДС по покупкам до 01.01.2025</a:t>
            </a:r>
            <a:endParaRPr lang="ru-RU" sz="1200" dirty="0"/>
          </a:p>
          <a:p>
            <a:pPr algn="just"/>
            <a:r>
              <a:rPr lang="ru-RU" sz="1200" dirty="0"/>
              <a:t>Суммы «входного» НДС, которые до конца 2024 года налогоплательщики УСН с объектом налогообложения «доходы минус расходы» не отнесли к расходам при применении УСН:</a:t>
            </a:r>
          </a:p>
          <a:p>
            <a:pPr algn="just"/>
            <a:r>
              <a:rPr lang="ru-RU" sz="1200" dirty="0"/>
              <a:t>можно принять к вычету по правилам гл. 21 НК РФ — при условии, если налогоплательщик УСН, который обязан исчислять и уплачивать НДС в бюджет, принимает решение применять ставку 20%, 10% (п. 9 ст. 8 Закона № 176-ФЗ).</a:t>
            </a:r>
          </a:p>
          <a:p>
            <a:pPr algn="just"/>
            <a:r>
              <a:rPr lang="ru-RU" sz="1200" dirty="0"/>
              <a:t>к вычету принять нельзя, если налогоплательщик УСН, который обязан исчислять и уплачивать НДС в бюджет, принимает решение применять ставку 5% и 7% (п.10 ст.8 Закона № 176-ФЗ).</a:t>
            </a:r>
            <a:endParaRPr lang="ru-RU" sz="1200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3968" y="915566"/>
            <a:ext cx="4608512" cy="3888432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ru-RU" sz="1100" b="1" dirty="0"/>
              <a:t>Восстановление «входного» НДС налогоплательщиком УСН</a:t>
            </a:r>
            <a:endParaRPr lang="ru-RU" sz="1100" dirty="0"/>
          </a:p>
          <a:p>
            <a:pPr algn="just"/>
            <a:r>
              <a:rPr lang="ru-RU" sz="1100" dirty="0"/>
              <a:t>При изменении режима налогообложения НДС налогоплательщик УСН обязан восстановить ранее принятый к вычету «входной» </a:t>
            </a:r>
            <a:r>
              <a:rPr lang="ru-RU" sz="1100" dirty="0" smtClean="0"/>
              <a:t>НДС. Восстановление </a:t>
            </a:r>
            <a:r>
              <a:rPr lang="ru-RU" sz="1100" dirty="0"/>
              <a:t>НДС означает, что «входной» НДС, ранее принятый к вычету, подлежит уплате в бюджет в составе общей суммы налога по декларации. Восстановление НДС осуществляется только в отношении тех товаров (работ, услуг), которые используются для операций, облагаемых по ставке НДС 5% или 7%, или для операций, освобождаемых от НДС.</a:t>
            </a:r>
          </a:p>
          <a:p>
            <a:pPr algn="just"/>
            <a:r>
              <a:rPr lang="ru-RU" sz="1100" dirty="0"/>
              <a:t>Восстановление сумм НДС производится в первом налоговом периоде, в котором</a:t>
            </a:r>
          </a:p>
          <a:p>
            <a:pPr algn="just"/>
            <a:r>
              <a:rPr lang="ru-RU" sz="1100" dirty="0"/>
              <a:t>применяется ставка НДС 5% или 7% (пп.2 п.3. ст.170 НК РФ) или в последнем налоговом периоде (в 4 квартале) до начала применения освобождения от НДС в соответствии со статьей 145 НК РФ (п.8 ст.145 НК РФ).</a:t>
            </a:r>
          </a:p>
          <a:p>
            <a:pPr algn="just"/>
            <a:r>
              <a:rPr lang="ru-RU" sz="1100" b="1" dirty="0"/>
              <a:t>Обратите внимание!</a:t>
            </a:r>
            <a:endParaRPr lang="ru-RU" sz="1100" dirty="0"/>
          </a:p>
          <a:p>
            <a:pPr algn="just"/>
            <a:r>
              <a:rPr lang="ru-RU" sz="1100" dirty="0"/>
              <a:t>Восстановление к уплате в бюджет сумм входного НДС, ранее принятого к вычету по приобретённым основным средствам, производится пропорционально остаточной стоимости такого основного средства.</a:t>
            </a:r>
            <a:endParaRPr lang="ru-RU" sz="1100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51870"/>
            <a:ext cx="3816424" cy="1359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/>
              <a:t>12</a:t>
            </a:r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396613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274633" y="3"/>
            <a:ext cx="6041783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применения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5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9" name="Заголовок 2"/>
          <p:cNvSpPr txBox="1">
            <a:spLocks/>
          </p:cNvSpPr>
          <p:nvPr/>
        </p:nvSpPr>
        <p:spPr>
          <a:xfrm>
            <a:off x="1066647" y="611028"/>
            <a:ext cx="7337191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355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100" kern="800" spc="-4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5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нормативные документы по порядку заполнения налоговой декларации по НДС</a:t>
            </a:r>
            <a:endParaRPr lang="ru-RU" sz="15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35064"/>
            <a:ext cx="864096" cy="722694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457110" y="1787101"/>
            <a:ext cx="2574191" cy="86290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23321" y="1787101"/>
            <a:ext cx="2682393" cy="849217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25000" lnSpcReduction="20000"/>
          </a:bodyPr>
          <a:lstStyle/>
          <a:p>
            <a:pPr algn="ctr" defTabSz="1043056" fontAlgn="auto">
              <a:spcAft>
                <a:spcPts val="0"/>
              </a:spcAft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Приказ ФНС России от 29.10.2014 № ММВ-7-3/558@ «Об утверждении формы налоговой декларации по налогу на добавленную стоимость, порядка ее заполнения, а также формата представления налоговой декларации по налогу на добавленную стоимость в электронной форме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».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31840" y="1080112"/>
            <a:ext cx="3081562" cy="141397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ФНС России от 14.03.2016 № ММВ-7-3/136@ «Об утверждении перечня кодов видов операций, указываемых в книге покупок, применяемой при расчетах по налогу на добавленную стоимость, дополнительном листе к ней, книге продаж, применяемой при расчетах по налогу на добавленную стоимость, дополнительном листе к ней, а также кодов видов операций по налогу на добавленную стоимость, необходимых для ведения журнала учета полученных и выставленных счетов-фактур».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64116" y="1765233"/>
            <a:ext cx="2493560" cy="86611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466038" y="2009611"/>
            <a:ext cx="2351161" cy="98229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lnSpcReduction="10000"/>
          </a:bodyPr>
          <a:lstStyle/>
          <a:p>
            <a:pPr algn="ctr" defTabSz="1043056" fontAlgn="auto">
              <a:spcAft>
                <a:spcPts val="0"/>
              </a:spcAft>
            </a:pP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Постановление Правительства Российской Федерации от 26.12.2011 № 1137 «О формах и правилах заполнения (ведения) документов, применяемых при расчетах по налогу на добавленную стоимость».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48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Oval 11">
            <a:extLst>
              <a:ext uri="{FF2B5EF4-FFF2-40B4-BE49-F238E27FC236}">
                <a16:creationId xmlns:a16="http://schemas.microsoft.com/office/drawing/2014/main" xmlns="" id="{0BFB6D33-122A-40C7-B143-0897BA7CC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8989" y="2797241"/>
            <a:ext cx="1027264" cy="1029984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558800" sx="102000" sy="102000" algn="ctr" rotWithShape="0">
              <a:prstClr val="black">
                <a:alpha val="1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pic>
        <p:nvPicPr>
          <p:cNvPr id="17" name="Graphic 35" descr="Receipt with solid fill">
            <a:extLst>
              <a:ext uri="{FF2B5EF4-FFF2-40B4-BE49-F238E27FC236}">
                <a16:creationId xmlns:lc="http://schemas.openxmlformats.org/drawingml/2006/lockedCanvas" xmlns="" xmlns:a16="http://schemas.microsoft.com/office/drawing/2014/main" id="{5297AE61-11CC-475F-B41B-A845DD61AD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lc="http://schemas.openxmlformats.org/drawingml/2006/lockedCanvas"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47811" y="3029672"/>
            <a:ext cx="449620" cy="449620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964768" y="2800582"/>
            <a:ext cx="2349544" cy="109500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>
              <a:spcBef>
                <a:spcPts val="0"/>
              </a:spcBef>
            </a:pPr>
            <a:r>
              <a:rPr lang="ru-RU" sz="900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Письмо ФНС России от 23.03.2015 № ГД-4-3/4550@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«О направлении контрольных соотношений показателей налоговой декларации по налогу на добавленную стоимость» в редакции письма ФНС России от 19.03.2019 № СД-4-3/4921@.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41044" y="3999569"/>
            <a:ext cx="2781592" cy="86409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>
              <a:spcBef>
                <a:spcPts val="0"/>
              </a:spcBef>
            </a:pP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Письма  ФНС России от 16.01.2018 № СД-4-3/480@ "О порядке применения НДС налоговыми агентами, указанными в пункте 8 статьи 161 НК РФ", от 19.04.2018 № СД-4-3/7484@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81866" y="2870401"/>
            <a:ext cx="2349544" cy="95682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>
              <a:spcBef>
                <a:spcPts val="0"/>
              </a:spcBef>
            </a:pP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«Примеры отражения записей по счетам-фактурам в книге покупок и книге продаж с указанием кодов видов операций» </a:t>
            </a:r>
            <a:r>
              <a:rPr lang="ru-RU" sz="9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900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письмо ФНС России от 20.09.2016 № СД-4-3/17657@</a:t>
            </a:r>
            <a:r>
              <a:rPr lang="ru-RU" sz="9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9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897431" y="3999568"/>
            <a:ext cx="2781592" cy="86409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>
              <a:spcBef>
                <a:spcPts val="0"/>
              </a:spcBef>
            </a:pPr>
            <a:r>
              <a:rPr lang="ru-RU" sz="9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Письмо ФНС России от 03.12.2018 № ЕД-4-15/23367@) «О направлении информационного письма».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/>
              <a:t>13</a:t>
            </a:r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116032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195736" y="3"/>
            <a:ext cx="6120680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применения.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8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62666" y="3543860"/>
            <a:ext cx="8622653" cy="438581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914333"/>
            <a:r>
              <a:rPr lang="ru-RU" sz="2400" b="1" dirty="0">
                <a:solidFill>
                  <a:srgbClr val="57565A"/>
                </a:solidFill>
              </a:rPr>
              <a:t>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62666" y="1923678"/>
            <a:ext cx="8622653" cy="72008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 fontScale="40000" lnSpcReduction="20000"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endParaRPr lang="ru-RU" sz="1300" b="1" u="sng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2666" y="627534"/>
            <a:ext cx="8557806" cy="1440160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just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</a:rPr>
              <a:t>Федеральный закон от 12.07.2024 № 176-ФЗ «О внесении изменений в части первую и вторую Налогового кодекса Российской Федерации, отдельные законодательные акты Российской Федерации и признании утратившими силу отдельных положений законодательных актов Российской Федерации», Федеральный закон от 29.10.2024                         № </a:t>
            </a:r>
            <a:r>
              <a:rPr lang="ru-RU" sz="1400" b="1" dirty="0">
                <a:solidFill>
                  <a:schemeClr val="tx1">
                    <a:lumMod val="50000"/>
                  </a:schemeClr>
                </a:solidFill>
              </a:rPr>
              <a:t>362-ФЗ «О внесении изменений в части первую и вторую Налогового кодекса Российской </a:t>
            </a:r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</a:rPr>
              <a:t>Федерации и </a:t>
            </a:r>
            <a:r>
              <a:rPr lang="ru-RU" sz="1400" b="1" dirty="0">
                <a:solidFill>
                  <a:schemeClr val="tx1">
                    <a:lumMod val="50000"/>
                  </a:schemeClr>
                </a:solidFill>
              </a:rPr>
              <a:t>отдельные законодательные акты Российской </a:t>
            </a:r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</a:rPr>
              <a:t>Федерации».</a:t>
            </a:r>
            <a:endParaRPr lang="ru-RU" sz="1400" b="1" dirty="0">
              <a:solidFill>
                <a:schemeClr val="tx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Фигура, имеющая форму буквы L 9"/>
          <p:cNvSpPr/>
          <p:nvPr/>
        </p:nvSpPr>
        <p:spPr>
          <a:xfrm rot="18346944">
            <a:off x="6679375" y="2331723"/>
            <a:ext cx="710036" cy="462254"/>
          </a:xfrm>
          <a:prstGeom prst="corner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4947122" y="2664098"/>
            <a:ext cx="3384376" cy="173572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endParaRPr lang="ru-RU" sz="13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4" name="Умножение 13"/>
          <p:cNvSpPr/>
          <p:nvPr/>
        </p:nvSpPr>
        <p:spPr>
          <a:xfrm>
            <a:off x="1691680" y="2390218"/>
            <a:ext cx="1327503" cy="685588"/>
          </a:xfrm>
          <a:prstGeom prst="mathMultiply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858890" y="2243264"/>
            <a:ext cx="3600399" cy="639171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just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r>
              <a:rPr lang="ru-RU" sz="1100" dirty="0"/>
              <a:t> </a:t>
            </a:r>
            <a:r>
              <a:rPr lang="ru-RU" sz="1100" b="1" dirty="0" smtClean="0"/>
              <a:t>С 1 </a:t>
            </a:r>
            <a:r>
              <a:rPr lang="ru-RU" sz="1100" b="1" dirty="0"/>
              <a:t>января 2025 года все налогоплательщики, применяющие УСН (как ИП, так и организации), признаются налогоплательщиками НДС</a:t>
            </a:r>
            <a:endParaRPr lang="ru-RU" sz="1100" b="1" dirty="0">
              <a:solidFill>
                <a:schemeClr val="tx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267484" y="3075805"/>
            <a:ext cx="3960440" cy="1950751"/>
          </a:xfrm>
          <a:prstGeom prst="round2Diag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</a:rPr>
              <a:t>Отсутствует обязанность </a:t>
            </a:r>
            <a:r>
              <a:rPr lang="ru-RU" sz="1200" b="1" dirty="0">
                <a:solidFill>
                  <a:schemeClr val="tx1">
                    <a:lumMod val="75000"/>
                  </a:schemeClr>
                </a:solidFill>
              </a:rPr>
              <a:t>по исчислению и уплате НДС в бюджет </a:t>
            </a:r>
            <a:endParaRPr lang="ru-RU" sz="12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за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</a:rPr>
              <a:t>2024 год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доходы </a:t>
            </a: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</a:rPr>
              <a:t>не </a:t>
            </a:r>
            <a:r>
              <a:rPr lang="ru-RU" sz="1200" b="1" dirty="0">
                <a:solidFill>
                  <a:schemeClr val="tx1">
                    <a:lumMod val="75000"/>
                  </a:schemeClr>
                </a:solidFill>
              </a:rPr>
              <a:t>превысили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</a:rPr>
              <a:t>60 млн.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рублей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</a:rPr>
              <a:t>(п. 1 ст.145 НК РФ)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осуществляет операции не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</a:rPr>
              <a:t>признаваемые объектом налогообложения НДС или необлагаемые НДС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операции в соответствии со ст.</a:t>
            </a:r>
            <a:r>
              <a:rPr lang="ru-RU" sz="1200" dirty="0"/>
              <a:t>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</a:rPr>
              <a:t>146, 149 НК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РФ (необходимо представить НД по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</a:rPr>
              <a:t>Н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ДС)</a:t>
            </a: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</a:rPr>
              <a:t>;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4659090" y="3070692"/>
            <a:ext cx="3960440" cy="1950751"/>
          </a:xfrm>
          <a:prstGeom prst="round2Diag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</a:rPr>
              <a:t>Обязанность </a:t>
            </a:r>
            <a:r>
              <a:rPr lang="ru-RU" sz="1200" b="1" dirty="0">
                <a:solidFill>
                  <a:schemeClr val="tx1">
                    <a:lumMod val="75000"/>
                  </a:schemeClr>
                </a:solidFill>
              </a:rPr>
              <a:t>по исчислению и уплате НДС в бюджет </a:t>
            </a:r>
            <a:endParaRPr lang="ru-RU" sz="12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за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</a:rPr>
              <a:t>2024 год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доходы </a:t>
            </a: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</a:rPr>
              <a:t>превысили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</a:rPr>
              <a:t>60 млн.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рублей;</a:t>
            </a:r>
          </a:p>
          <a:p>
            <a:pPr marL="285750" indent="-285750" algn="just">
              <a:buFontTx/>
              <a:buChar char="-"/>
            </a:pPr>
            <a:r>
              <a:rPr lang="ru-RU" sz="1200" dirty="0">
                <a:solidFill>
                  <a:schemeClr val="tx1">
                    <a:lumMod val="75000"/>
                  </a:schemeClr>
                </a:solidFill>
              </a:rPr>
              <a:t>налогоплательщик УСН должен выступить налоговым агентом по НДС</a:t>
            </a: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налогоплательщик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</a:rPr>
              <a:t>УСН должен уплатить НДС при ввозе товаров на территорию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РФ как </a:t>
            </a:r>
            <a:r>
              <a:rPr lang="ru-RU" sz="1200" dirty="0">
                <a:solidFill>
                  <a:schemeClr val="tx1">
                    <a:lumMod val="75000"/>
                  </a:schemeClr>
                </a:solidFill>
              </a:rPr>
              <a:t>из стран ЕАЭС, так и из третьих стран</a:t>
            </a:r>
            <a:endParaRPr lang="ru-RU" sz="1200" b="1" dirty="0" smtClean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33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274633" y="3"/>
            <a:ext cx="6041783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применения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8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13" name="Скругленный прямоугольник 12"/>
          <p:cNvSpPr/>
          <p:nvPr/>
        </p:nvSpPr>
        <p:spPr>
          <a:xfrm>
            <a:off x="953319" y="1059582"/>
            <a:ext cx="5713358" cy="3672408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  <a:t>Обратите внимание!</a:t>
            </a:r>
            <a:endParaRPr lang="ru-RU" sz="2000" b="1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100" dirty="0" smtClean="0"/>
              <a:t>Критерий </a:t>
            </a:r>
            <a:r>
              <a:rPr lang="ru-RU" sz="1100" b="1" dirty="0"/>
              <a:t>60 млн. рублей </a:t>
            </a:r>
            <a:r>
              <a:rPr lang="ru-RU" sz="1100" dirty="0"/>
              <a:t>за истекший календарный год оценивается </a:t>
            </a:r>
            <a:r>
              <a:rPr lang="ru-RU" sz="1100" b="1" dirty="0"/>
              <a:t>ежегодно</a:t>
            </a:r>
            <a:r>
              <a:rPr lang="ru-RU" sz="1100" dirty="0"/>
              <a:t>: если доходы налогоплательщика УСН за истекший календарный год не превысили 60 млн. рублей, то с начала следующего календарного года он освобожден от уплаты НДС (то есть при решении вопроса о применении освобождения от НДС с 01.01.2025, оцениваем доходы за 2024 год, с 01.01.2026 — оцениваем доходы за 2025 год и т.д</a:t>
            </a:r>
            <a:r>
              <a:rPr lang="ru-RU" sz="1100" dirty="0" smtClean="0"/>
              <a:t>.).</a:t>
            </a:r>
          </a:p>
          <a:p>
            <a:pPr algn="just"/>
            <a:endParaRPr lang="ru-RU" sz="1100" dirty="0" smtClean="0"/>
          </a:p>
          <a:p>
            <a:pPr algn="just"/>
            <a:r>
              <a:rPr lang="ru-RU" sz="1100" dirty="0" smtClean="0"/>
              <a:t>Если </a:t>
            </a:r>
            <a:r>
              <a:rPr lang="ru-RU" sz="1100" dirty="0"/>
              <a:t>доходы за 2024 год будут меньше 60 млн. рублей и при этом </a:t>
            </a:r>
            <a:r>
              <a:rPr lang="ru-RU" sz="1100" b="1" dirty="0"/>
              <a:t>в течение 2025 года сумма доходов превысит 60 млн. рублей, но не превысит 450 млн. рублей</a:t>
            </a:r>
            <a:r>
              <a:rPr lang="ru-RU" sz="1100" dirty="0"/>
              <a:t>, то начиная с 1‑го числа месяца, следующего за месяцем превышения 60 млн. рублей, налогоплательщик УСН обязан исчислять и уплачивать НДС в бюджет</a:t>
            </a:r>
            <a:r>
              <a:rPr lang="ru-RU" sz="1100" dirty="0" smtClean="0"/>
              <a:t>.</a:t>
            </a:r>
          </a:p>
          <a:p>
            <a:pPr algn="just"/>
            <a:r>
              <a:rPr lang="ru-RU" sz="1100" dirty="0" smtClean="0"/>
              <a:t>В </a:t>
            </a:r>
            <a:r>
              <a:rPr lang="ru-RU" sz="1100" b="1" dirty="0"/>
              <a:t>последующие годы </a:t>
            </a:r>
            <a:r>
              <a:rPr lang="ru-RU" sz="1100" dirty="0"/>
              <a:t>должен применяться </a:t>
            </a:r>
            <a:r>
              <a:rPr lang="ru-RU" sz="1100" b="1" dirty="0"/>
              <a:t>аналогичный порядок.</a:t>
            </a:r>
            <a:r>
              <a:rPr lang="ru-RU" sz="1100" dirty="0"/>
              <a:t> Если за предыдущий календарный год доходы не превысили 60 млн. рублей, то при превышении этого порога доходов в текущем календарном году у налогоплательщика УСН появляется обязанность исчислять и уплачивать НДС в бюджет, начиная с 1 числа месяца, следующего за месяцем превышения указанного порога</a:t>
            </a:r>
            <a:r>
              <a:rPr lang="ru-RU" sz="1100" dirty="0" smtClean="0"/>
              <a:t>. Это относится также к вновь созданным организациям и ИП.</a:t>
            </a:r>
            <a:endParaRPr lang="ru-RU" sz="1100" dirty="0"/>
          </a:p>
          <a:p>
            <a:endParaRPr lang="ru-RU" sz="1000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23" name="Picture 19">
            <a:extLst>
              <a:ext uri="{FF2B5EF4-FFF2-40B4-BE49-F238E27FC236}">
                <a16:creationId xmlns:a16="http://schemas.microsoft.com/office/drawing/2014/main" xmlns="" id="{292050D4-A53E-47B3-B8F3-90207C97BC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6216" y="2868022"/>
            <a:ext cx="2268251" cy="2045208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619254"/>
              </p:ext>
            </p:extLst>
          </p:nvPr>
        </p:nvGraphicFramePr>
        <p:xfrm>
          <a:off x="468044" y="1779662"/>
          <a:ext cx="613507" cy="181597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613507"/>
              </a:tblGrid>
              <a:tr h="1815976">
                <a:tc>
                  <a:txBody>
                    <a:bodyPr/>
                    <a:lstStyle/>
                    <a:p>
                      <a:r>
                        <a:rPr lang="ru-RU" sz="960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  <a:endParaRPr lang="ru-RU" sz="9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27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195736" y="3"/>
            <a:ext cx="6120680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применения.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6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2" name="Овал 1"/>
          <p:cNvSpPr/>
          <p:nvPr/>
        </p:nvSpPr>
        <p:spPr>
          <a:xfrm>
            <a:off x="755576" y="1338033"/>
            <a:ext cx="1944216" cy="18002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</a:rPr>
              <a:t>Если только УСН: </a:t>
            </a:r>
          </a:p>
          <a:p>
            <a:pPr algn="ctr"/>
            <a:r>
              <a:rPr lang="ru-RU" sz="1000" b="1" dirty="0" smtClean="0">
                <a:solidFill>
                  <a:schemeClr val="tx1">
                    <a:lumMod val="75000"/>
                  </a:schemeClr>
                </a:solidFill>
              </a:rPr>
              <a:t>60 </a:t>
            </a:r>
            <a:r>
              <a:rPr lang="ru-RU" sz="1000" b="1" dirty="0">
                <a:solidFill>
                  <a:schemeClr val="tx1">
                    <a:lumMod val="75000"/>
                  </a:schemeClr>
                </a:solidFill>
              </a:rPr>
              <a:t>млн. рублей считается по тем же правилам учета доходов, как и доходы для расчета налога по УСН</a:t>
            </a:r>
          </a:p>
        </p:txBody>
      </p:sp>
      <p:sp>
        <p:nvSpPr>
          <p:cNvPr id="9" name="Овал 8"/>
          <p:cNvSpPr/>
          <p:nvPr/>
        </p:nvSpPr>
        <p:spPr>
          <a:xfrm>
            <a:off x="3491880" y="1228230"/>
            <a:ext cx="1944216" cy="180020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</a:rPr>
              <a:t>Если в </a:t>
            </a:r>
            <a:r>
              <a:rPr lang="ru-RU" sz="1100" b="1" dirty="0">
                <a:solidFill>
                  <a:schemeClr val="tx1">
                    <a:lumMod val="75000"/>
                  </a:schemeClr>
                </a:solidFill>
              </a:rPr>
              <a:t>2024 году </a:t>
            </a: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</a:rPr>
              <a:t>НП </a:t>
            </a:r>
            <a:r>
              <a:rPr lang="ru-RU" sz="1100" b="1" dirty="0">
                <a:solidFill>
                  <a:schemeClr val="tx1">
                    <a:lumMod val="75000"/>
                  </a:schemeClr>
                </a:solidFill>
              </a:rPr>
              <a:t>применял одновременно УСН и </a:t>
            </a: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</a:rPr>
              <a:t>ПСН: </a:t>
            </a:r>
            <a:r>
              <a:rPr lang="ru-RU" sz="800" b="1" dirty="0">
                <a:solidFill>
                  <a:schemeClr val="tx1">
                    <a:lumMod val="75000"/>
                  </a:schemeClr>
                </a:solidFill>
              </a:rPr>
              <a:t>учитывается общая сумма доходов за 2024 год по </a:t>
            </a:r>
            <a:r>
              <a:rPr lang="ru-RU" sz="800" b="1" dirty="0" smtClean="0">
                <a:solidFill>
                  <a:schemeClr val="tx1">
                    <a:lumMod val="75000"/>
                  </a:schemeClr>
                </a:solidFill>
              </a:rPr>
              <a:t>обоим режимам (по ПСН считаются фактически полученные доходы)</a:t>
            </a:r>
            <a:endParaRPr lang="ru-RU" sz="8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117258" y="3003798"/>
            <a:ext cx="2094701" cy="19442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>
                    <a:lumMod val="75000"/>
                  </a:schemeClr>
                </a:solidFill>
              </a:rPr>
              <a:t>Если в 2024 году </a:t>
            </a: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</a:rPr>
              <a:t>НП </a:t>
            </a:r>
            <a:r>
              <a:rPr lang="ru-RU" sz="1100" b="1" dirty="0">
                <a:solidFill>
                  <a:schemeClr val="tx1">
                    <a:lumMod val="75000"/>
                  </a:schemeClr>
                </a:solidFill>
              </a:rPr>
              <a:t>применял одновременно </a:t>
            </a: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</a:rPr>
              <a:t>ЕСХН </a:t>
            </a:r>
            <a:r>
              <a:rPr lang="ru-RU" sz="1100" b="1" dirty="0">
                <a:solidFill>
                  <a:schemeClr val="tx1">
                    <a:lumMod val="75000"/>
                  </a:schemeClr>
                </a:solidFill>
              </a:rPr>
              <a:t>и ПСН: </a:t>
            </a:r>
            <a:r>
              <a:rPr lang="ru-RU" sz="800" b="1" dirty="0">
                <a:solidFill>
                  <a:schemeClr val="tx1">
                    <a:lumMod val="75000"/>
                  </a:schemeClr>
                </a:solidFill>
              </a:rPr>
              <a:t>учитывается общая сумма доходов за 2024 год по обоим режимам (по ПСН считаются фактически полученные доходы)</a:t>
            </a:r>
          </a:p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228184" y="1228230"/>
            <a:ext cx="2088232" cy="1910003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>
                    <a:lumMod val="75000"/>
                  </a:schemeClr>
                </a:solidFill>
              </a:rPr>
              <a:t>Если в 2024 году </a:t>
            </a: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</a:rPr>
              <a:t>НП </a:t>
            </a:r>
            <a:r>
              <a:rPr lang="ru-RU" sz="1100" b="1" dirty="0">
                <a:solidFill>
                  <a:schemeClr val="tx1">
                    <a:lumMod val="75000"/>
                  </a:schemeClr>
                </a:solidFill>
              </a:rPr>
              <a:t>применял одновременно </a:t>
            </a: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</a:rPr>
              <a:t>ОСН </a:t>
            </a:r>
            <a:r>
              <a:rPr lang="ru-RU" sz="1100" b="1" dirty="0">
                <a:solidFill>
                  <a:schemeClr val="tx1">
                    <a:lumMod val="75000"/>
                  </a:schemeClr>
                </a:solidFill>
              </a:rPr>
              <a:t>и ПСН: </a:t>
            </a:r>
            <a:r>
              <a:rPr lang="ru-RU" sz="800" b="1" dirty="0">
                <a:solidFill>
                  <a:schemeClr val="tx1">
                    <a:lumMod val="75000"/>
                  </a:schemeClr>
                </a:solidFill>
              </a:rPr>
              <a:t>учитывается общая сумма доходов за 2024 год по обоим режимам (по ПСН считаются фактически полученные доходы)</a:t>
            </a:r>
          </a:p>
          <a:p>
            <a:pPr algn="ctr"/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4788024" y="2931790"/>
            <a:ext cx="2232248" cy="1944216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</a:rPr>
              <a:t>Если НП на УСН </a:t>
            </a:r>
            <a:r>
              <a:rPr lang="ru-RU" sz="1100" b="1" dirty="0">
                <a:solidFill>
                  <a:schemeClr val="tx1">
                    <a:lumMod val="75000"/>
                  </a:schemeClr>
                </a:solidFill>
              </a:rPr>
              <a:t>является агентом (комиссионером</a:t>
            </a: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</a:rPr>
              <a:t>):</a:t>
            </a:r>
            <a:r>
              <a:rPr lang="ru-RU" sz="800" b="1" dirty="0" smtClean="0">
                <a:solidFill>
                  <a:schemeClr val="tx1">
                    <a:lumMod val="75000"/>
                  </a:schemeClr>
                </a:solidFill>
              </a:rPr>
              <a:t> при </a:t>
            </a:r>
            <a:r>
              <a:rPr lang="ru-RU" sz="800" b="1" dirty="0">
                <a:solidFill>
                  <a:schemeClr val="tx1">
                    <a:lumMod val="75000"/>
                  </a:schemeClr>
                </a:solidFill>
              </a:rPr>
              <a:t>расчете порога доходов в размере 60 млн. рублей учитывается только полученное им агентское (комиссионное) вознаграждение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07695" y="627534"/>
            <a:ext cx="4141000" cy="360039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  <a:cs typeface="Times New Roman" panose="02020603050405020304" pitchFamily="18" charset="0"/>
              </a:rPr>
              <a:t>Расчет критерия дохода 60 млн. руб.</a:t>
            </a:r>
            <a:endParaRPr lang="ru-RU" sz="1100" b="1" dirty="0">
              <a:solidFill>
                <a:schemeClr val="tx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522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274633" y="3"/>
            <a:ext cx="6041783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применения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8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13" name="Скругленный прямоугольник 12"/>
          <p:cNvSpPr/>
          <p:nvPr/>
        </p:nvSpPr>
        <p:spPr>
          <a:xfrm>
            <a:off x="899592" y="3507854"/>
            <a:ext cx="7704856" cy="720078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r>
              <a:rPr lang="ru-RU" sz="1300" b="1" dirty="0"/>
              <a:t>Какую ставку НДС вправе применять налогоплательщик УСН, который обязан исчислять и уплачивать НДС в бюджет</a:t>
            </a:r>
            <a:endParaRPr lang="ru-RU" sz="1300" b="1" dirty="0">
              <a:solidFill>
                <a:schemeClr val="tx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6956174"/>
              </p:ext>
            </p:extLst>
          </p:nvPr>
        </p:nvGraphicFramePr>
        <p:xfrm>
          <a:off x="683568" y="580912"/>
          <a:ext cx="7848872" cy="3286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894532" y="4301978"/>
            <a:ext cx="7560840" cy="502020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ru-RU" sz="1000" dirty="0"/>
              <a:t>Уведомлять отдельно налоговый орган о выборе ставки НДС не требуется.</a:t>
            </a:r>
          </a:p>
          <a:p>
            <a:pPr algn="ctr"/>
            <a:r>
              <a:rPr lang="ru-RU" sz="1000" dirty="0"/>
              <a:t>Налоговый орган узнает о применяемой налогоплательщиком УСН ставке НДС из представленной таким налогоплательщиком налоговой декларации по НДС.</a:t>
            </a:r>
            <a:endParaRPr lang="ru-RU" sz="1000" b="1" dirty="0">
              <a:solidFill>
                <a:schemeClr val="tx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850995"/>
              </p:ext>
            </p:extLst>
          </p:nvPr>
        </p:nvGraphicFramePr>
        <p:xfrm>
          <a:off x="1111263" y="4271112"/>
          <a:ext cx="359539" cy="5918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59539"/>
              </a:tblGrid>
              <a:tr h="591840"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  <a:endParaRPr lang="ru-RU" sz="25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84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47664" y="771550"/>
            <a:ext cx="5616624" cy="3888432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  <a:t>Обратите внимание!</a:t>
            </a:r>
            <a:endParaRPr lang="ru-RU" sz="2000" b="1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indent="457200" algn="just"/>
            <a:r>
              <a:rPr lang="ru-RU" sz="1300" b="1" dirty="0" smtClean="0"/>
              <a:t>В </a:t>
            </a:r>
            <a:r>
              <a:rPr lang="ru-RU" sz="1300" b="1" dirty="0"/>
              <a:t>случае начала применения специальной ставки по НДС налогоплательщик УСН, который обязан исчислять и уплачивать НДС в бюджет, должен применять специальные ставки НДС </a:t>
            </a:r>
            <a:r>
              <a:rPr lang="ru-RU" sz="1300" b="1" i="1" u="sng" dirty="0"/>
              <a:t>последовательно в течение 12 кварталов </a:t>
            </a:r>
            <a:r>
              <a:rPr lang="ru-RU" sz="1300" b="1" dirty="0"/>
              <a:t>(кроме случаев, при которых налогоплательщик утратит право на применение УСН либо у </a:t>
            </a:r>
            <a:r>
              <a:rPr lang="ru-RU" sz="1300" b="1" dirty="0" smtClean="0"/>
              <a:t>налогоплательщика </a:t>
            </a:r>
            <a:r>
              <a:rPr lang="ru-RU" sz="1300" b="1" dirty="0"/>
              <a:t>возникнет основание для освобождения от НДС, указанное выше). </a:t>
            </a:r>
            <a:endParaRPr lang="ru-RU" sz="1300" b="1" dirty="0" smtClean="0"/>
          </a:p>
          <a:p>
            <a:pPr indent="457200" algn="just"/>
            <a:r>
              <a:rPr lang="ru-RU" sz="1300" b="1" dirty="0" smtClean="0"/>
              <a:t>При </a:t>
            </a:r>
            <a:r>
              <a:rPr lang="ru-RU" sz="1300" b="1" dirty="0"/>
              <a:t>выборе общеустановленных ставок НДС, налогоплательщик УСН, который обязан исчислять и уплачивать НДС в бюджет, вправе перейти на применение специальной ставки НДС без такого ограничения с начала очередного налогового периода (квартала</a:t>
            </a:r>
            <a:r>
              <a:rPr lang="ru-RU" sz="1300" b="1" dirty="0" smtClean="0"/>
              <a:t>). </a:t>
            </a:r>
          </a:p>
          <a:p>
            <a:pPr indent="457200" algn="just"/>
            <a:r>
              <a:rPr lang="ru-RU" sz="1300" b="1" dirty="0" smtClean="0"/>
              <a:t>Сумма </a:t>
            </a:r>
            <a:r>
              <a:rPr lang="ru-RU" sz="1300" b="1" dirty="0"/>
              <a:t>НДС, указанная в счетах-фактурах налогоплательщиком УСН (в том числе исчисленная по ставкам 5% или 7%), подлежит вычету у покупателя в общеустановленном порядке.</a:t>
            </a:r>
            <a:endParaRPr lang="ru-RU" sz="1300" b="1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461708"/>
              </p:ext>
            </p:extLst>
          </p:nvPr>
        </p:nvGraphicFramePr>
        <p:xfrm>
          <a:off x="867003" y="1131590"/>
          <a:ext cx="1079620" cy="23920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79620"/>
              </a:tblGrid>
              <a:tr h="2392040">
                <a:tc>
                  <a:txBody>
                    <a:bodyPr/>
                    <a:lstStyle/>
                    <a:p>
                      <a:r>
                        <a:rPr lang="ru-RU" sz="1200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  <a:endParaRPr lang="ru-RU" sz="1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6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274633" y="3"/>
            <a:ext cx="6041783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применения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618" y="2643758"/>
            <a:ext cx="1767299" cy="18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81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274633" y="3"/>
            <a:ext cx="6041783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применения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8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66555036"/>
              </p:ext>
            </p:extLst>
          </p:nvPr>
        </p:nvGraphicFramePr>
        <p:xfrm>
          <a:off x="467544" y="699542"/>
          <a:ext cx="8496944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81525792"/>
              </p:ext>
            </p:extLst>
          </p:nvPr>
        </p:nvGraphicFramePr>
        <p:xfrm>
          <a:off x="3347864" y="2391420"/>
          <a:ext cx="4488160" cy="275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2051720" y="3147814"/>
            <a:ext cx="2520280" cy="132815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Условия прекращения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8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195736" y="3"/>
            <a:ext cx="6120680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применения.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8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62666" y="3543860"/>
            <a:ext cx="8622653" cy="438581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914333"/>
            <a:r>
              <a:rPr lang="ru-RU" sz="2400" b="1" dirty="0">
                <a:solidFill>
                  <a:srgbClr val="57565A"/>
                </a:solidFill>
              </a:rPr>
              <a:t>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62665" y="1059582"/>
            <a:ext cx="8622653" cy="720080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endParaRPr lang="ru-RU" sz="1300" b="1" u="sng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2666" y="627534"/>
            <a:ext cx="8125758" cy="648072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>
              <a:spcBef>
                <a:spcPts val="0"/>
              </a:spcBef>
              <a:buClr>
                <a:srgbClr val="CAD82A"/>
              </a:buClr>
              <a:tabLst>
                <a:tab pos="257162" algn="l"/>
              </a:tabLst>
            </a:pPr>
            <a:r>
              <a:rPr lang="ru-RU" sz="2400" b="1" dirty="0" smtClean="0"/>
              <a:t>Расчетные </a:t>
            </a:r>
            <a:r>
              <a:rPr lang="ru-RU" sz="2400" b="1" dirty="0"/>
              <a:t>ставки НДС: 10/110;20/120; 5/105; 7/107</a:t>
            </a:r>
            <a:endParaRPr lang="ru-RU" sz="2400" b="1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Фигура, имеющая форму буквы L 9"/>
          <p:cNvSpPr/>
          <p:nvPr/>
        </p:nvSpPr>
        <p:spPr>
          <a:xfrm rot="18346944">
            <a:off x="6631717" y="2040767"/>
            <a:ext cx="1492064" cy="1409937"/>
          </a:xfrm>
          <a:prstGeom prst="corner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467544" y="1563638"/>
            <a:ext cx="5544616" cy="2808312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rmAutofit fontScale="77500" lnSpcReduction="20000"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7200" algn="just"/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Для налогоплательщика УСН, который обязан исчислять и уплачивать НДС в бюджет, выбравшего применение общеустановленных ставок НДС, применяются расчетные ставки НДС: 20/120, 10/110.</a:t>
            </a:r>
          </a:p>
          <a:p>
            <a:pPr indent="457200" algn="just"/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Для налогоплательщика УСН, который обязан исчислять и уплачивать НДС в бюджет, выбравшего применение специальных ставок НДС, применяются расчетные ставки НДС: 5/105, 7/107.</a:t>
            </a:r>
          </a:p>
          <a:p>
            <a:pPr indent="457200" algn="just"/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Расчетная ставка НДС применяется, например, при получении авансов. В этих случаях стоимость товаров (работ, услуг) уже сформирована с НДС. Поэтому для исчисления НДС достаточно применить к стоимости товара с учетом НДС расчетную ставку.</a:t>
            </a:r>
          </a:p>
          <a:p>
            <a:pPr indent="457200" algn="just"/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Например</a:t>
            </a:r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pPr indent="457200" algn="just"/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Налогоплательщик УСН, который обязан исчислять и уплачивать НДС в бюджет, получил аванс в сумме 210 руб. с учетом НДС.</a:t>
            </a:r>
          </a:p>
          <a:p>
            <a:pPr indent="457200" algn="just"/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Если применяется ставка НДС 5%, то сумма НДС, подлежащая уплате в бюджет с полученного аванса, определяется следующим образом:</a:t>
            </a:r>
          </a:p>
          <a:p>
            <a:pPr indent="457200" algn="just"/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210 рублей х 5/105 = 10 рублей,</a:t>
            </a:r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pPr indent="457200" algn="just"/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а если применяется ставка 7%, то</a:t>
            </a:r>
          </a:p>
          <a:p>
            <a:pPr indent="457200" algn="just"/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210 рублей х 7/107 = 13,74 рублей.</a:t>
            </a:r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72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03648" y="771550"/>
            <a:ext cx="5832648" cy="4176464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rPr>
              <a:t>Обратите внимание!</a:t>
            </a:r>
            <a:endParaRPr lang="ru-RU" sz="2000" b="1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indent="396000" algn="just"/>
            <a:r>
              <a:rPr lang="ru-RU" sz="1200" dirty="0" smtClean="0"/>
              <a:t>Согласно </a:t>
            </a:r>
            <a:r>
              <a:rPr lang="ru-RU" sz="1200" dirty="0"/>
              <a:t>общему правилу применения НДС, моментом определения налоговой базы по НДС является наиболее ранняя из следующих дат:</a:t>
            </a:r>
          </a:p>
          <a:p>
            <a:pPr indent="396000" algn="just"/>
            <a:r>
              <a:rPr lang="ru-RU" sz="1200" b="1" dirty="0"/>
              <a:t>день отгрузки (передачи) товаров (работ, услуг);</a:t>
            </a:r>
          </a:p>
          <a:p>
            <a:pPr indent="396000" algn="just"/>
            <a:r>
              <a:rPr lang="ru-RU" sz="1200" b="1" dirty="0"/>
              <a:t>день оплаты (аванс) в счет предстоящих поставок товаров (работ, услуг).</a:t>
            </a:r>
          </a:p>
          <a:p>
            <a:pPr indent="396000" algn="just"/>
            <a:r>
              <a:rPr lang="ru-RU" sz="1200" dirty="0" smtClean="0"/>
              <a:t>Если </a:t>
            </a:r>
            <a:r>
              <a:rPr lang="ru-RU" sz="1200" dirty="0"/>
              <a:t>налогоплательщик УСН, который обязан исчислять и уплачивать НДС в бюджет, до даты отгрузки </a:t>
            </a:r>
            <a:r>
              <a:rPr lang="ru-RU" sz="1200" b="1" dirty="0"/>
              <a:t>получит аванс</a:t>
            </a:r>
            <a:r>
              <a:rPr lang="ru-RU" sz="1200" dirty="0"/>
              <a:t>, то НДС следует исчислить как </a:t>
            </a:r>
            <a:r>
              <a:rPr lang="ru-RU" sz="1200" b="1" dirty="0"/>
              <a:t>при получении аванса</a:t>
            </a:r>
            <a:r>
              <a:rPr lang="ru-RU" sz="1200" dirty="0"/>
              <a:t>, так и при последующей </a:t>
            </a:r>
            <a:r>
              <a:rPr lang="ru-RU" sz="1200" b="1" dirty="0"/>
              <a:t>отгрузке товаров (работ, услуг) в счет аванса</a:t>
            </a:r>
            <a:r>
              <a:rPr lang="ru-RU" sz="1200" dirty="0"/>
              <a:t>.</a:t>
            </a:r>
          </a:p>
          <a:p>
            <a:pPr indent="396000" algn="just"/>
            <a:r>
              <a:rPr lang="ru-RU" sz="1200" dirty="0" smtClean="0"/>
              <a:t>Налоговая </a:t>
            </a:r>
            <a:r>
              <a:rPr lang="ru-RU" sz="1200" dirty="0"/>
              <a:t>база при получении аванса определяется с суммы полученного аванса — то есть с суммы, включающей в себя НДС. Поэтому если такой налогоплательщик УСН применяет специальные ставки, то для исчисления НДС применяется соответствующая применяемой ставке расчетная ставка НДС. </a:t>
            </a:r>
          </a:p>
          <a:p>
            <a:pPr indent="396000" algn="just"/>
            <a:r>
              <a:rPr lang="ru-RU" sz="1200" dirty="0" smtClean="0"/>
              <a:t>Так</a:t>
            </a:r>
            <a:r>
              <a:rPr lang="ru-RU" sz="1200" dirty="0"/>
              <a:t>, ставке 5% соответствует расчетная ставка — 5/105, ставке 7% — 7/107.</a:t>
            </a:r>
          </a:p>
          <a:p>
            <a:pPr indent="396000" algn="just"/>
            <a:r>
              <a:rPr lang="ru-RU" sz="1200" dirty="0" smtClean="0"/>
              <a:t>Чтобы </a:t>
            </a:r>
            <a:r>
              <a:rPr lang="ru-RU" sz="1200" dirty="0"/>
              <a:t>не было двойного налогообложения, ранее исчисленный с аванса НДС </a:t>
            </a:r>
            <a:r>
              <a:rPr lang="ru-RU" sz="1200" b="1" dirty="0"/>
              <a:t>принимается к вычету </a:t>
            </a:r>
            <a:r>
              <a:rPr lang="ru-RU" sz="1200" dirty="0"/>
              <a:t>в момент исчисления НДС с отгрузки.</a:t>
            </a:r>
            <a:endParaRPr lang="ru-RU" sz="1200" dirty="0">
              <a:solidFill>
                <a:schemeClr val="tx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70418"/>
              </p:ext>
            </p:extLst>
          </p:nvPr>
        </p:nvGraphicFramePr>
        <p:xfrm>
          <a:off x="867003" y="1131590"/>
          <a:ext cx="1079620" cy="23920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79620"/>
              </a:tblGrid>
              <a:tr h="2392040">
                <a:tc>
                  <a:txBody>
                    <a:bodyPr/>
                    <a:lstStyle/>
                    <a:p>
                      <a:r>
                        <a:rPr lang="ru-RU" sz="1200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  <a:endParaRPr lang="ru-RU" sz="1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88944" y="1"/>
            <a:ext cx="2025785" cy="580911"/>
            <a:chOff x="1055439" y="2184499"/>
            <a:chExt cx="3016594" cy="87640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55440" y="2184499"/>
              <a:ext cx="3016593" cy="876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3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6" name="Graphic 9">
              <a:extLst>
                <a:ext uri="{FF2B5EF4-FFF2-40B4-BE49-F238E27FC236}">
                  <a16:creationId xmlns:a16="http://schemas.microsoft.com/office/drawing/2014/main" xmlns="" id="{1190B5BC-289C-480A-9F4B-8A49BF1C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55439" y="2213115"/>
              <a:ext cx="2574281" cy="820033"/>
            </a:xfrm>
            <a:prstGeom prst="rect">
              <a:avLst/>
            </a:prstGeom>
          </p:spPr>
        </p:pic>
      </p:grp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274633" y="3"/>
            <a:ext cx="6041783" cy="580907"/>
          </a:xfrm>
          <a:prstGeom prst="rect">
            <a:avLst/>
          </a:prstGeom>
          <a:noFill/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33" fontAlgn="base">
              <a:spcAft>
                <a:spcPct val="0"/>
              </a:spcAft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НДС при УСН с 2025 года: основные правила. Условия перехода и применения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347614"/>
            <a:ext cx="1595393" cy="2470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8676456" y="4659982"/>
            <a:ext cx="360040" cy="36657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30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8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9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FNS">
      <a:dk1>
        <a:srgbClr val="F2F5FB"/>
      </a:dk1>
      <a:lt1>
        <a:srgbClr val="485068"/>
      </a:lt1>
      <a:dk2>
        <a:srgbClr val="1275BC"/>
      </a:dk2>
      <a:lt2>
        <a:srgbClr val="0066B3"/>
      </a:lt2>
      <a:accent1>
        <a:srgbClr val="EF435A"/>
      </a:accent1>
      <a:accent2>
        <a:srgbClr val="F15A22"/>
      </a:accent2>
      <a:accent3>
        <a:srgbClr val="F9A01B"/>
      </a:accent3>
      <a:accent4>
        <a:srgbClr val="39BB9D"/>
      </a:accent4>
      <a:accent5>
        <a:srgbClr val="34AB8F"/>
      </a:accent5>
      <a:accent6>
        <a:srgbClr val="197585"/>
      </a:accent6>
      <a:hlink>
        <a:srgbClr val="44C8F5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2487</Words>
  <Application>Microsoft Office PowerPoint</Application>
  <PresentationFormat>Экран (16:9)</PresentationFormat>
  <Paragraphs>127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18_Office Theme</vt:lpstr>
      <vt:lpstr>19_Office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Петренко Марина Александровна</dc:creator>
  <cp:lastModifiedBy>Ширяева Марина Валерьевна</cp:lastModifiedBy>
  <cp:revision>97</cp:revision>
  <cp:lastPrinted>2024-11-06T01:20:52Z</cp:lastPrinted>
  <dcterms:created xsi:type="dcterms:W3CDTF">2023-01-24T05:58:27Z</dcterms:created>
  <dcterms:modified xsi:type="dcterms:W3CDTF">2024-11-06T01:36:20Z</dcterms:modified>
</cp:coreProperties>
</file>